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7" r:id="rId2"/>
    <p:sldId id="354" r:id="rId3"/>
    <p:sldId id="355" r:id="rId4"/>
    <p:sldId id="260" r:id="rId5"/>
    <p:sldId id="327" r:id="rId6"/>
    <p:sldId id="359" r:id="rId7"/>
    <p:sldId id="363" r:id="rId8"/>
    <p:sldId id="338" r:id="rId9"/>
    <p:sldId id="339" r:id="rId10"/>
    <p:sldId id="324" r:id="rId11"/>
    <p:sldId id="325" r:id="rId12"/>
    <p:sldId id="358" r:id="rId13"/>
    <p:sldId id="326" r:id="rId14"/>
    <p:sldId id="345" r:id="rId15"/>
    <p:sldId id="366" r:id="rId16"/>
    <p:sldId id="320" r:id="rId17"/>
    <p:sldId id="356" r:id="rId18"/>
    <p:sldId id="263" r:id="rId19"/>
    <p:sldId id="357" r:id="rId20"/>
    <p:sldId id="361" r:id="rId21"/>
    <p:sldId id="350" r:id="rId22"/>
    <p:sldId id="351" r:id="rId23"/>
    <p:sldId id="353" r:id="rId24"/>
    <p:sldId id="346" r:id="rId25"/>
    <p:sldId id="331" r:id="rId26"/>
    <p:sldId id="332" r:id="rId27"/>
    <p:sldId id="334" r:id="rId28"/>
    <p:sldId id="340" r:id="rId29"/>
    <p:sldId id="362" r:id="rId30"/>
    <p:sldId id="365" r:id="rId31"/>
    <p:sldId id="341" r:id="rId32"/>
    <p:sldId id="273" r:id="rId33"/>
    <p:sldId id="328" r:id="rId34"/>
    <p:sldId id="329" r:id="rId35"/>
    <p:sldId id="347" r:id="rId36"/>
    <p:sldId id="348" r:id="rId37"/>
    <p:sldId id="360" r:id="rId38"/>
    <p:sldId id="330" r:id="rId39"/>
    <p:sldId id="261" r:id="rId40"/>
    <p:sldId id="364" r:id="rId41"/>
    <p:sldId id="342" r:id="rId42"/>
    <p:sldId id="275" r:id="rId43"/>
    <p:sldId id="343" r:id="rId44"/>
    <p:sldId id="266" r:id="rId45"/>
    <p:sldId id="344" r:id="rId46"/>
    <p:sldId id="349" r:id="rId47"/>
    <p:sldId id="280" r:id="rId48"/>
  </p:sldIdLst>
  <p:sldSz cx="12192000" cy="6858000"/>
  <p:notesSz cx="6858000" cy="9144000"/>
  <p:embeddedFontLs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Futura-Medium" panose="020B0600000000000000" pitchFamily="34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FBB99A-5D64-4BC3-BA80-F713DDE98E96}">
          <p14:sldIdLst>
            <p14:sldId id="257"/>
            <p14:sldId id="354"/>
            <p14:sldId id="355"/>
            <p14:sldId id="260"/>
            <p14:sldId id="327"/>
            <p14:sldId id="359"/>
            <p14:sldId id="363"/>
            <p14:sldId id="338"/>
            <p14:sldId id="339"/>
            <p14:sldId id="324"/>
            <p14:sldId id="325"/>
            <p14:sldId id="358"/>
            <p14:sldId id="326"/>
            <p14:sldId id="345"/>
            <p14:sldId id="366"/>
            <p14:sldId id="320"/>
            <p14:sldId id="356"/>
            <p14:sldId id="263"/>
            <p14:sldId id="357"/>
            <p14:sldId id="361"/>
            <p14:sldId id="350"/>
            <p14:sldId id="351"/>
            <p14:sldId id="353"/>
            <p14:sldId id="346"/>
            <p14:sldId id="331"/>
            <p14:sldId id="332"/>
            <p14:sldId id="334"/>
            <p14:sldId id="340"/>
            <p14:sldId id="362"/>
            <p14:sldId id="365"/>
            <p14:sldId id="341"/>
            <p14:sldId id="273"/>
            <p14:sldId id="328"/>
            <p14:sldId id="329"/>
            <p14:sldId id="347"/>
            <p14:sldId id="348"/>
            <p14:sldId id="360"/>
            <p14:sldId id="330"/>
            <p14:sldId id="261"/>
            <p14:sldId id="364"/>
            <p14:sldId id="342"/>
            <p14:sldId id="275"/>
            <p14:sldId id="343"/>
            <p14:sldId id="266"/>
            <p14:sldId id="344"/>
            <p14:sldId id="34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0ADF8-0E78-4317-A874-2286F2918C26}" v="4846" dt="2025-02-14T22:43:05.52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2597" y="14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15-Feb-25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2F6E-59A0-4FD2-BC0C-EACB0FF0266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C801-BD9D-498B-95A9-F523A158AD3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0D9F-BCAA-4862-BB93-84739077917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A2A-2EE4-4858-920A-61AFB05D5B4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E449-E48E-43E4-A86E-21C86471BEB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E8EA-D5C9-46EA-B996-F2ADAFED718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D9DA-6262-4335-83F1-C271DE58FAA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74CF-BEC0-49EE-AA70-00F8A128993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BD3C-6AF3-4B05-8D56-B704C369956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35AC-7E49-48AC-B90B-7EA481C566B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11F185D0-AFD5-29A8-8DBA-63C332F25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B5-BCD0-4188-9A8A-35C20BDC2D8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C4EF-ECD1-446A-9772-C73FAE14B6B8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F387-BE9B-4A92-8CD4-F0F5851C787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1F41-0FE1-47E5-9665-68239D7AD9A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3A7E-A48E-4DFA-8AC3-334B833174D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F33795-F053-4274-8CFE-E5D9906D4A98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649B-E115-43D1-8C83-E40C0AF36F8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E668-67B8-4166-9D76-F5CC3E4B024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A4AB-027F-4763-80AD-CB0EE5C99FA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F812DB-6FE6-4306-9449-FC4A530DDAE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2F34A56-64A7-7D06-2C13-DE870A6B3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5F29-3E76-4259-9EC4-1DB06F124111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CF08-F0B6-4918-AC83-D50C8600DC7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4847-146D-4CD1-941E-EE41906806E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6F1D-70BC-4B60-801C-58ADDCC60228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E2F05-A611-4DF0-B657-29DD1862BE2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11F9E-3BE6-4A98-9CEC-2FDAF31F8D9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C0AD-CB5F-40D9-AB1A-241C7DE42301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D902-D130-4D19-A3E3-0FCE9C772AB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DB3E-5C0C-4F64-865E-DA4BAC6B3B29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ADDB-BD49-4827-AC54-BFEC467F9D1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DE35EBC5-835C-E753-0718-4DC94AE7D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7DD0-C648-47CB-B197-DAEEAD6ADBA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E448-FA6D-4398-945C-3FD7316ADDB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A7A4-5004-4B04-9CBF-0EFEAE21ACD4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380B-45A0-4AF6-8AB6-8BA8B864587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E7BE7-AB09-42DB-93C4-65D0704D7209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2C45-2ECF-4ACA-8CDA-B7DB48328F2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392A-A4FB-4081-82B1-6255F18A6E6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42E8-585F-43F3-B51A-AD090A2AC40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B1788887-B968-8C8D-9236-5F4F1A184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941CFE3-E9FE-BA73-2A08-4753061CC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2BEE681-8AB7-A062-C6CA-FCE051298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16624136-4B10-E87C-09E8-F602B21AB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C194134-A515-0C24-CB74-92DACB0FD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F66D-BBF8-40D2-B5CB-B35783F71226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C793-0123-4CE4-A963-F2BF21F2E85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65CE-D28D-47B4-8079-02AE0252B12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0A37-E997-4435-9419-DC4626780D7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E45C-4B72-474A-BFC5-4250CAB7182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A5E8-2352-4CA2-AF11-DB11B9156057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A24F-4BB8-44DB-9F35-7D7B02FE4EA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1B7-2271-AC5F-9E6D-A49C257F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41F55-F8F1-57EF-74EB-7F3E98198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DD345-98CF-2A3C-CBA2-256AAD39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31A86-1856-43C2-848F-195733EE6B46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FD8DB-0950-AC85-2F2B-1F2D8040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7C10-331C-23CF-B325-38907CCE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2045-3EB6-45C7-B047-A0263547C6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11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1501-3561-423D-8204-A4AC3C5742B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A7EF-65D6-4726-98AA-86130D0E34B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C68A50-8F67-490A-8D87-E79C3E2EB9E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DC4CC94E-F335-4A15-9A82-96B2476DB45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  <p:sldLayoutId id="2147483715" r:id="rId64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2417763"/>
            <a:ext cx="9144000" cy="1847850"/>
          </a:xfrm>
        </p:spPr>
        <p:txBody>
          <a:bodyPr/>
          <a:lstStyle/>
          <a:p>
            <a:r>
              <a:rPr lang="en-GB" sz="4800" dirty="0"/>
              <a:t>Physics-informed Machine Learning for Solving Forward and Inverse 3D Multi-layered Consolidation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00" y="4948694"/>
            <a:ext cx="9144000" cy="1322388"/>
          </a:xfrm>
        </p:spPr>
        <p:txBody>
          <a:bodyPr/>
          <a:lstStyle/>
          <a:p>
            <a:r>
              <a:rPr lang="en-GB" sz="3200" dirty="0"/>
              <a:t>QUIRK London University Physics Conference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00" y="5789613"/>
            <a:ext cx="5579269" cy="740569"/>
          </a:xfrm>
        </p:spPr>
        <p:txBody>
          <a:bodyPr/>
          <a:lstStyle/>
          <a:p>
            <a:r>
              <a:rPr lang="en-US" sz="2400" dirty="0"/>
              <a:t>Umar Siddique (UCL)</a:t>
            </a:r>
          </a:p>
          <a:p>
            <a:r>
              <a:rPr lang="en-US" dirty="0"/>
              <a:t>15/02/2025</a:t>
            </a:r>
          </a:p>
        </p:txBody>
      </p:sp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06208-D670-603C-BC12-DFD856DF3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7D0F-248C-95B7-CBF3-F852C07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The Terzaghi Equation in 3D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7F058-370D-DCA0-F51D-7329E95F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9C4D31A0-7950-4BF0-906F-138ABA2FBEF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6A8B-AE42-49C8-088C-F273D21B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4352F-4558-A883-AC32-1BA742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777FB-CEC6-D479-FB4E-18118CCD0642}"/>
                  </a:ext>
                </a:extLst>
              </p:cNvPr>
              <p:cNvSpPr txBox="1"/>
              <p:nvPr/>
            </p:nvSpPr>
            <p:spPr>
              <a:xfrm>
                <a:off x="2853216" y="2811780"/>
                <a:ext cx="6485568" cy="1234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777FB-CEC6-D479-FB4E-18118CCD0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216" y="2811780"/>
                <a:ext cx="6485568" cy="1234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08F7CE-B864-8A47-2B89-C7937494638C}"/>
              </a:ext>
            </a:extLst>
          </p:cNvPr>
          <p:cNvCxnSpPr>
            <a:cxnSpLocks/>
          </p:cNvCxnSpPr>
          <p:nvPr/>
        </p:nvCxnSpPr>
        <p:spPr>
          <a:xfrm>
            <a:off x="6370320" y="2811780"/>
            <a:ext cx="2968464" cy="12344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42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79732-B119-5DB0-CB11-4B7A71C29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521-7DCA-7236-4D4D-8E0205E4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Solving the Terzaghi PDE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ECD4-6701-88E0-5BBD-23706DCD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2C9538C4-7E48-4F42-8B63-00204CE9FE5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231-7212-75C4-B573-18F3445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C281E-18A4-B833-7A3E-F9BDDD9B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1A934-384A-D59D-47F4-64ED9BA356CE}"/>
              </a:ext>
            </a:extLst>
          </p:cNvPr>
          <p:cNvSpPr txBox="1"/>
          <p:nvPr/>
        </p:nvSpPr>
        <p:spPr>
          <a:xfrm>
            <a:off x="8708523" y="4445774"/>
            <a:ext cx="221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Finite Difference Method (FDM)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8EEC5-2D11-C7FF-10DF-D810052E93BB}"/>
                  </a:ext>
                </a:extLst>
              </p:cNvPr>
              <p:cNvSpPr txBox="1"/>
              <p:nvPr/>
            </p:nvSpPr>
            <p:spPr>
              <a:xfrm>
                <a:off x="2853216" y="2811780"/>
                <a:ext cx="6485568" cy="1234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8EEC5-2D11-C7FF-10DF-D810052E9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216" y="2811780"/>
                <a:ext cx="6485568" cy="1234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FCEC03-2BF1-E666-EAB9-F324D55AAB6A}"/>
              </a:ext>
            </a:extLst>
          </p:cNvPr>
          <p:cNvSpPr txBox="1"/>
          <p:nvPr/>
        </p:nvSpPr>
        <p:spPr>
          <a:xfrm>
            <a:off x="1077026" y="1810262"/>
            <a:ext cx="221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Finite Element Method (FEM)</a:t>
            </a:r>
            <a:endParaRPr lang="en-GB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EDE79-775A-7918-BD89-258355054194}"/>
              </a:ext>
            </a:extLst>
          </p:cNvPr>
          <p:cNvSpPr txBox="1"/>
          <p:nvPr/>
        </p:nvSpPr>
        <p:spPr>
          <a:xfrm>
            <a:off x="1077026" y="4513113"/>
            <a:ext cx="2217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Finite Volume Method (FVM)</a:t>
            </a:r>
            <a:endParaRPr lang="en-GB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66059-64E2-7578-B3A2-EEB8565CBE8D}"/>
              </a:ext>
            </a:extLst>
          </p:cNvPr>
          <p:cNvSpPr txBox="1"/>
          <p:nvPr/>
        </p:nvSpPr>
        <p:spPr>
          <a:xfrm>
            <a:off x="4587098" y="4789464"/>
            <a:ext cx="3017803" cy="5459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000" b="1" dirty="0"/>
              <a:t>Smoothed Particle Hydrodynamics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D9E14-ABB4-B5E0-2501-EE961A2D055F}"/>
              </a:ext>
            </a:extLst>
          </p:cNvPr>
          <p:cNvSpPr txBox="1"/>
          <p:nvPr/>
        </p:nvSpPr>
        <p:spPr>
          <a:xfrm>
            <a:off x="4864597" y="1522625"/>
            <a:ext cx="2462803" cy="646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000" b="1" dirty="0">
                <a:solidFill>
                  <a:schemeClr val="tx1"/>
                </a:solidFill>
              </a:rPr>
              <a:t>Lattice </a:t>
            </a:r>
            <a:r>
              <a:rPr lang="en-GB" sz="2000" b="1" dirty="0"/>
              <a:t>B</a:t>
            </a:r>
            <a:r>
              <a:rPr lang="en-GB" sz="2000" b="1" dirty="0">
                <a:solidFill>
                  <a:schemeClr val="tx1"/>
                </a:solidFill>
              </a:rPr>
              <a:t>oltzmann </a:t>
            </a:r>
            <a:r>
              <a:rPr lang="en-GB" sz="2000" b="1" dirty="0"/>
              <a:t>M</a:t>
            </a:r>
            <a:r>
              <a:rPr lang="en-GB" sz="2000" b="1" dirty="0">
                <a:solidFill>
                  <a:schemeClr val="tx1"/>
                </a:solidFill>
              </a:rPr>
              <a:t>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49394-70FE-6811-184E-334E04605C18}"/>
              </a:ext>
            </a:extLst>
          </p:cNvPr>
          <p:cNvSpPr txBox="1"/>
          <p:nvPr/>
        </p:nvSpPr>
        <p:spPr>
          <a:xfrm>
            <a:off x="8211252" y="1908795"/>
            <a:ext cx="3599273" cy="1540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000" b="1" dirty="0">
                <a:solidFill>
                  <a:schemeClr val="tx1"/>
                </a:solidFill>
              </a:rPr>
              <a:t>Fourier Series </a:t>
            </a:r>
          </a:p>
          <a:p>
            <a:pPr algn="ctr">
              <a:lnSpc>
                <a:spcPct val="105000"/>
              </a:lnSpc>
            </a:pPr>
            <a:r>
              <a:rPr lang="en-US" sz="2000" b="1" dirty="0">
                <a:solidFill>
                  <a:schemeClr val="tx1"/>
                </a:solidFill>
              </a:rPr>
              <a:t>(1D Only)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4648B4-D8D9-9EAA-5543-C22FE20B4D2B}"/>
              </a:ext>
            </a:extLst>
          </p:cNvPr>
          <p:cNvSpPr/>
          <p:nvPr/>
        </p:nvSpPr>
        <p:spPr>
          <a:xfrm>
            <a:off x="863950" y="1633308"/>
            <a:ext cx="2654913" cy="1097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6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15" grpId="0"/>
      <p:bldP spid="1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E5EA-2B3C-777E-340E-0A99955B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5777508" cy="2075139"/>
          </a:xfrm>
        </p:spPr>
        <p:txBody>
          <a:bodyPr/>
          <a:lstStyle/>
          <a:p>
            <a:r>
              <a:rPr lang="en-US" dirty="0"/>
              <a:t>Abaqus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5F71A-2BB9-D9EB-23AD-4ABF7027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17AF-FBF7-477E-A294-B8C309F545F7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7C9CD-C945-20E3-326A-B9E9CFAF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C8-B539-27DC-3617-C369A36C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28" name="Picture 4" descr="Terzaghi consolidation in Abaqus software">
            <a:extLst>
              <a:ext uri="{FF2B5EF4-FFF2-40B4-BE49-F238E27FC236}">
                <a16:creationId xmlns:a16="http://schemas.microsoft.com/office/drawing/2014/main" id="{C44BFAC6-7538-DB6F-F1D5-DF5664842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2850"/>
          <a:stretch/>
        </p:blipFill>
        <p:spPr bwMode="auto">
          <a:xfrm>
            <a:off x="1737590" y="1259840"/>
            <a:ext cx="9035312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16C3C-A9F4-F24C-8C87-079874368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46" y="5647391"/>
            <a:ext cx="4829849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6118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C502D-09E7-5888-9C0C-A1E85B43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AD4B-CAED-E624-FFF4-E0A0A1C0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Central-Order Difference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78AFB-E73B-EC51-5EE3-E8D3CD18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959F2957-74D9-477D-92CA-9F75935002B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4A8B4-6B8F-27CB-04AB-C4174187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44537-3C1A-6AFE-649C-D0388E99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C33928-F532-29B3-A070-83FB99468DD5}"/>
                  </a:ext>
                </a:extLst>
              </p:cNvPr>
              <p:cNvSpPr txBox="1"/>
              <p:nvPr/>
            </p:nvSpPr>
            <p:spPr>
              <a:xfrm>
                <a:off x="2946627" y="1267940"/>
                <a:ext cx="5979660" cy="2485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b="0" dirty="0"/>
              </a:p>
              <a:p>
                <a:endParaRPr lang="en-GB" sz="4400" dirty="0"/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C33928-F532-29B3-A070-83FB99468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7" y="1267940"/>
                <a:ext cx="5979660" cy="2485873"/>
              </a:xfrm>
              <a:prstGeom prst="rect">
                <a:avLst/>
              </a:prstGeom>
              <a:blipFill>
                <a:blip r:embed="rId2"/>
                <a:stretch>
                  <a:fillRect l="-2331" r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82056E-38EF-773F-9784-B763459BABDF}"/>
                  </a:ext>
                </a:extLst>
              </p:cNvPr>
              <p:cNvSpPr txBox="1"/>
              <p:nvPr/>
            </p:nvSpPr>
            <p:spPr>
              <a:xfrm>
                <a:off x="5384969" y="4993371"/>
                <a:ext cx="6543781" cy="70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82056E-38EF-773F-9784-B763459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9" y="4993371"/>
                <a:ext cx="6543781" cy="70987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5F8D43-2F11-C230-7D55-83F1E35DAA83}"/>
                  </a:ext>
                </a:extLst>
              </p:cNvPr>
              <p:cNvSpPr txBox="1"/>
              <p:nvPr/>
            </p:nvSpPr>
            <p:spPr>
              <a:xfrm>
                <a:off x="5388769" y="3005104"/>
                <a:ext cx="6543781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5F8D43-2F11-C230-7D55-83F1E35D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69" y="3005104"/>
                <a:ext cx="6543781" cy="709938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DC644A-452D-ED9F-F549-D1561933C901}"/>
                  </a:ext>
                </a:extLst>
              </p:cNvPr>
              <p:cNvSpPr txBox="1"/>
              <p:nvPr/>
            </p:nvSpPr>
            <p:spPr>
              <a:xfrm>
                <a:off x="5384969" y="4026244"/>
                <a:ext cx="6543781" cy="76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DC644A-452D-ED9F-F549-D1561933C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9" y="4026244"/>
                <a:ext cx="6543781" cy="762516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D0B3-431E-1C97-B0A9-0CB69017E6A0}"/>
                  </a:ext>
                </a:extLst>
              </p:cNvPr>
              <p:cNvSpPr txBox="1"/>
              <p:nvPr/>
            </p:nvSpPr>
            <p:spPr>
              <a:xfrm>
                <a:off x="-419668" y="3878475"/>
                <a:ext cx="6121020" cy="689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D0B3-431E-1C97-B0A9-0CB6901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668" y="3878475"/>
                <a:ext cx="6121020" cy="689612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74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03A39-BAFA-B5EA-27F0-53FA58194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0C5A-CA5F-9A7F-7FBA-AF4AAE03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Central-Order Difference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5006B-448C-C6E9-4C5D-DF66B7EF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08BF2D74-FD91-4662-B7FB-4AAAFE3A8B3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DDE2B-2824-13AC-CF5F-EE4ED8A4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0DECB-DDC0-AA52-A501-26FB7BF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54E1-65DF-41F5-CBA6-F61AF7B9AF4F}"/>
                  </a:ext>
                </a:extLst>
              </p:cNvPr>
              <p:cNvSpPr txBox="1"/>
              <p:nvPr/>
            </p:nvSpPr>
            <p:spPr>
              <a:xfrm>
                <a:off x="2946627" y="1267940"/>
                <a:ext cx="5979660" cy="2485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b="0" dirty="0"/>
              </a:p>
              <a:p>
                <a:endParaRPr lang="en-GB" sz="4400" dirty="0"/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54E1-65DF-41F5-CBA6-F61AF7B9A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7" y="1267940"/>
                <a:ext cx="5979660" cy="2485873"/>
              </a:xfrm>
              <a:prstGeom prst="rect">
                <a:avLst/>
              </a:prstGeom>
              <a:blipFill>
                <a:blip r:embed="rId2"/>
                <a:stretch>
                  <a:fillRect l="-2331" r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81246A-9638-DCF1-7246-DA812CCB53E5}"/>
                  </a:ext>
                </a:extLst>
              </p:cNvPr>
              <p:cNvSpPr txBox="1"/>
              <p:nvPr/>
            </p:nvSpPr>
            <p:spPr>
              <a:xfrm>
                <a:off x="0" y="2797791"/>
                <a:ext cx="11916639" cy="346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200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f>
                              <m:fPr>
                                <m:ctrlPr>
                                  <a:rPr lang="en-GB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𝛥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𝛥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𝛥</m:t>
                                </m:r>
                                <m:sSup>
                                  <m:sSup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en-GB" sz="2000" i="1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𝛥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𝛥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𝛥</m:t>
                                    </m:r>
                                    <m:sSup>
                                      <m:sSup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𝛥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𝛥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𝛥</m:t>
                                    </m:r>
                                    <m:sSup>
                                      <m:sSupPr>
                                        <m:ctrlPr>
                                          <a:rPr lang="en-GB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/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mr>
                                  <m:mr>
                                    <m:e/>
                                    <m:e>
                                      <m:eqArr>
                                        <m:eqArr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𝛥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−2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𝛥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𝛥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𝛥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−2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𝛥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𝛥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sz="20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5000"/>
                  </a:lnSpc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81246A-9638-DCF1-7246-DA812CCB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7791"/>
                <a:ext cx="11916639" cy="3463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B9A82BC-9411-28F6-7D6C-B6188E53DACE}"/>
              </a:ext>
            </a:extLst>
          </p:cNvPr>
          <p:cNvSpPr/>
          <p:nvPr/>
        </p:nvSpPr>
        <p:spPr>
          <a:xfrm>
            <a:off x="5023413" y="4641448"/>
            <a:ext cx="590309" cy="5092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F9790-842C-7D1A-38C2-272CA00EF5C6}"/>
              </a:ext>
            </a:extLst>
          </p:cNvPr>
          <p:cNvSpPr/>
          <p:nvPr/>
        </p:nvSpPr>
        <p:spPr>
          <a:xfrm>
            <a:off x="583096" y="4538870"/>
            <a:ext cx="11496261" cy="1298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41504-2702-B3CA-2F45-C0787F9021C8}"/>
              </a:ext>
            </a:extLst>
          </p:cNvPr>
          <p:cNvSpPr/>
          <p:nvPr/>
        </p:nvSpPr>
        <p:spPr>
          <a:xfrm>
            <a:off x="2858947" y="4693934"/>
            <a:ext cx="300942" cy="456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238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339-9C74-2751-3F97-294BE744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13" y="366618"/>
            <a:ext cx="9984000" cy="5933281"/>
          </a:xfrm>
        </p:spPr>
        <p:txBody>
          <a:bodyPr/>
          <a:lstStyle/>
          <a:p>
            <a:r>
              <a:rPr lang="en-US" dirty="0"/>
              <a:t>Computing Exact Solution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39DC9-779C-ADFC-AFA4-4FA8A0B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F387-BE9B-4A92-8CD4-F0F5851C787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D4241-9D13-EB0A-EDC3-399B6996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Umar Siddique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C5227-1980-D897-602D-9470C032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F64F9-310B-FBF4-DEFA-0DDB9DB5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6" y="3541836"/>
            <a:ext cx="9850904" cy="27764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FC928E-BA6E-1582-69CB-D7DDBAEFAD34}"/>
                  </a:ext>
                </a:extLst>
              </p:cNvPr>
              <p:cNvSpPr txBox="1"/>
              <p:nvPr/>
            </p:nvSpPr>
            <p:spPr>
              <a:xfrm>
                <a:off x="5730240" y="1394460"/>
                <a:ext cx="5804684" cy="2776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The previous iterative formula is used to compute an exact solution (with boundary conditions) for a mesh grid of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60 x 60 x 60 points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 to 1m.</a:t>
                </a:r>
              </a:p>
              <a:p>
                <a:pPr algn="l">
                  <a:lnSpc>
                    <a:spcPct val="105000"/>
                  </a:lnSpc>
                </a:pPr>
                <a:endParaRPr lang="en-US" sz="2000" dirty="0"/>
              </a:p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value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negligible</a:t>
                </a:r>
                <a:r>
                  <a:rPr lang="en-US" sz="2000" dirty="0">
                    <a:solidFill>
                      <a:schemeClr val="tx1"/>
                    </a:solidFill>
                  </a:rPr>
                  <a:t>, such that</a:t>
                </a:r>
                <a:r>
                  <a:rPr lang="en-GB" sz="2000" dirty="0"/>
                  <a:t> the solution </a:t>
                </a:r>
                <a:r>
                  <a:rPr lang="en-GB" sz="2000" b="1" dirty="0"/>
                  <a:t>converges</a:t>
                </a:r>
                <a:r>
                  <a:rPr lang="en-GB" sz="2000" dirty="0"/>
                  <a:t> to an exact solution, i.e.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FC928E-BA6E-1582-69CB-D7DDBAEF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394460"/>
                <a:ext cx="5804684" cy="2776434"/>
              </a:xfrm>
              <a:prstGeom prst="rect">
                <a:avLst/>
              </a:prstGeom>
              <a:blipFill>
                <a:blip r:embed="rId3"/>
                <a:stretch>
                  <a:fillRect l="-2626" t="-3077" r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1CD971B-0341-945D-B6AA-EF12F489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6" y="1276050"/>
            <a:ext cx="3773309" cy="2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270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8B98-0DB1-0EE9-688D-171A2AFE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2368-2B9F-C9C0-DFD7-FD6FD741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Convergence Condition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AAD50-5ED9-1A4C-8BE6-CE51CBCC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7D7B1977-710D-4F01-AF98-C49E3E1D610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59AB1-5F24-BAC4-FDB0-1236CDD0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0123A-FFED-5761-39ED-2FB98361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Content Placeholder 4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A27AB05D-70F4-2D32-7FC5-2204CD9DA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3" y="1233776"/>
            <a:ext cx="6268242" cy="4889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6E392-5BE4-1EC7-D90D-64EDF07EA3CC}"/>
                  </a:ext>
                </a:extLst>
              </p:cNvPr>
              <p:cNvSpPr txBox="1"/>
              <p:nvPr/>
            </p:nvSpPr>
            <p:spPr>
              <a:xfrm>
                <a:off x="7356536" y="1103993"/>
                <a:ext cx="4517170" cy="4380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endParaRPr lang="en-US" sz="2000" dirty="0">
                  <a:latin typeface="+mj-lt"/>
                </a:endParaRPr>
              </a:p>
              <a:p>
                <a:pPr marL="285750" indent="-285750">
                  <a:lnSpc>
                    <a:spcPct val="105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convergence condition ensures that as the number of time steps increase, the numerical solution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approaches the true solution of the differential equation.</a:t>
                </a:r>
              </a:p>
              <a:p>
                <a:pPr algn="l">
                  <a:lnSpc>
                    <a:spcPct val="105000"/>
                  </a:lnSpc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We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𝟐𝟏𝟔𝟎𝟎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+mj-lt"/>
                  </a:rPr>
                  <a:t> to be enough time steps to </a:t>
                </a:r>
                <a:r>
                  <a:rPr lang="en-GB" sz="2000" b="1" dirty="0">
                    <a:solidFill>
                      <a:schemeClr val="tx1"/>
                    </a:solidFill>
                    <a:latin typeface="+mj-lt"/>
                  </a:rPr>
                  <a:t>achieve an ‘exact’ solution.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>
                  <a:latin typeface="+mj-lt"/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GB" sz="2000" dirty="0">
                    <a:solidFill>
                      <a:schemeClr val="tx1"/>
                    </a:solidFill>
                    <a:latin typeface="+mj-lt"/>
                  </a:rPr>
                  <a:t>This ensures tha</a:t>
                </a:r>
                <a:r>
                  <a:rPr lang="en-GB" sz="2000" dirty="0">
                    <a:latin typeface="+mj-lt"/>
                  </a:rPr>
                  <a:t>t the loss associated from the data constraint is </a:t>
                </a:r>
                <a:r>
                  <a:rPr lang="en-GB" sz="2000" b="1" dirty="0">
                    <a:latin typeface="+mj-lt"/>
                  </a:rPr>
                  <a:t>negligible.</a:t>
                </a:r>
                <a:endParaRPr lang="en-GB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6E392-5BE4-1EC7-D90D-64EDF07E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36" y="1103993"/>
                <a:ext cx="4517170" cy="4380931"/>
              </a:xfrm>
              <a:prstGeom prst="rect">
                <a:avLst/>
              </a:prstGeom>
              <a:blipFill>
                <a:blip r:embed="rId3"/>
                <a:stretch>
                  <a:fillRect l="-3239" r="-3644" b="-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726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1058-9103-016C-DA26-F855D910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196E-B8C9-768D-CE5E-349CF17C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10967022" cy="5933281"/>
          </a:xfrm>
        </p:spPr>
        <p:txBody>
          <a:bodyPr/>
          <a:lstStyle/>
          <a:p>
            <a:r>
              <a:rPr lang="en-US" dirty="0"/>
              <a:t>What data do we use for the model?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91DCA-7A32-75D1-E8AF-29213F4E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70CF1D8B-0066-4441-8C45-87D7A16BF9F1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30E88-B7C1-F329-C632-C50898A8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22B4A-0E42-D589-E2A3-2E83B57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B6EA2-7D77-4EA3-0A43-165A7DA0D628}"/>
                  </a:ext>
                </a:extLst>
              </p:cNvPr>
              <p:cNvSpPr txBox="1"/>
              <p:nvPr/>
            </p:nvSpPr>
            <p:spPr>
              <a:xfrm>
                <a:off x="6537278" y="1634744"/>
                <a:ext cx="4449169" cy="3837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just">
                  <a:lnSpc>
                    <a:spcPct val="105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Training Region:</a:t>
                </a:r>
              </a:p>
              <a:p>
                <a:pPr algn="ctr">
                  <a:lnSpc>
                    <a:spcPct val="105000"/>
                  </a:lnSpc>
                </a:pPr>
                <a:endParaRPr lang="en-US" sz="2400" dirty="0"/>
              </a:p>
              <a:p>
                <a:pPr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∈[0.01, 0.055, 0.10]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5000"/>
                  </a:lnSpc>
                </a:pPr>
                <a:endParaRPr lang="en-GB" sz="2400" dirty="0"/>
              </a:p>
              <a:p>
                <a:pPr algn="ctr">
                  <a:lnSpc>
                    <a:spcPct val="105000"/>
                  </a:lnSpc>
                </a:pPr>
                <a:r>
                  <a:rPr lang="en-GB" sz="2400" b="1" dirty="0">
                    <a:solidFill>
                      <a:schemeClr val="tx1"/>
                    </a:solidFill>
                  </a:rPr>
                  <a:t>27 combinations</a:t>
                </a:r>
              </a:p>
              <a:p>
                <a:pPr algn="ctr">
                  <a:lnSpc>
                    <a:spcPct val="105000"/>
                  </a:lnSpc>
                </a:pPr>
                <a:endParaRPr lang="en-GB" sz="2400" b="1" dirty="0"/>
              </a:p>
              <a:p>
                <a:pPr algn="just">
                  <a:lnSpc>
                    <a:spcPct val="105000"/>
                  </a:lnSpc>
                </a:pPr>
                <a:r>
                  <a:rPr lang="en-GB" sz="2400" dirty="0">
                    <a:solidFill>
                      <a:schemeClr val="tx1"/>
                    </a:solidFill>
                  </a:rPr>
                  <a:t>Testing Region:</a:t>
                </a:r>
              </a:p>
              <a:p>
                <a:pPr algn="ctr">
                  <a:lnSpc>
                    <a:spcPct val="105000"/>
                  </a:lnSpc>
                </a:pPr>
                <a:endParaRPr lang="en-GB" sz="2400" dirty="0"/>
              </a:p>
              <a:p>
                <a:pPr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0.015, 0.4, 0.065, 0.09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5000"/>
                  </a:lnSpc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5000"/>
                  </a:lnSpc>
                </a:pPr>
                <a:r>
                  <a:rPr lang="en-GB" sz="2400" b="1" dirty="0">
                    <a:solidFill>
                      <a:schemeClr val="tx1"/>
                    </a:solidFill>
                  </a:rPr>
                  <a:t>64 combinations</a:t>
                </a:r>
              </a:p>
              <a:p>
                <a:pPr algn="ctr">
                  <a:lnSpc>
                    <a:spcPct val="105000"/>
                  </a:lnSpc>
                </a:pPr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B6EA2-7D77-4EA3-0A43-165A7DA0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78" y="1634744"/>
                <a:ext cx="4449169" cy="3837739"/>
              </a:xfrm>
              <a:prstGeom prst="rect">
                <a:avLst/>
              </a:prstGeom>
              <a:blipFill>
                <a:blip r:embed="rId2"/>
                <a:stretch>
                  <a:fillRect l="-4110" t="-254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F26D54CB-FA88-E66E-9427-8DE4FE82D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698" b="4536"/>
          <a:stretch/>
        </p:blipFill>
        <p:spPr>
          <a:xfrm>
            <a:off x="477716" y="1106146"/>
            <a:ext cx="5618284" cy="52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68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F8EA-E3F4-90A8-1E05-5997B2DF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graph&#10;&#10;Description automatically generated">
            <a:extLst>
              <a:ext uri="{FF2B5EF4-FFF2-40B4-BE49-F238E27FC236}">
                <a16:creationId xmlns:a16="http://schemas.microsoft.com/office/drawing/2014/main" id="{51AF9C87-4C59-033F-77AC-0B6F66C7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698" b="4536"/>
          <a:stretch/>
        </p:blipFill>
        <p:spPr>
          <a:xfrm>
            <a:off x="477716" y="1106146"/>
            <a:ext cx="5618284" cy="5287511"/>
          </a:xfrm>
          <a:prstGeom prst="rect">
            <a:avLst/>
          </a:prstGeom>
        </p:spPr>
      </p:pic>
      <p:pic>
        <p:nvPicPr>
          <p:cNvPr id="15" name="Picture 14" descr="A diagram of a plot of points&#10;&#10;Description automatically generated with medium confidence">
            <a:extLst>
              <a:ext uri="{FF2B5EF4-FFF2-40B4-BE49-F238E27FC236}">
                <a16:creationId xmlns:a16="http://schemas.microsoft.com/office/drawing/2014/main" id="{DD86E541-CDFE-66B9-B041-84C74772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4137" r="1648" b="3979"/>
          <a:stretch/>
        </p:blipFill>
        <p:spPr>
          <a:xfrm>
            <a:off x="6140281" y="1106146"/>
            <a:ext cx="5445457" cy="5356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02089-BC17-86BD-E694-9268B766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10967022" cy="5933281"/>
          </a:xfrm>
        </p:spPr>
        <p:txBody>
          <a:bodyPr/>
          <a:lstStyle/>
          <a:p>
            <a:r>
              <a:rPr lang="en-US" dirty="0"/>
              <a:t>What data do we use for the model?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3067A-B5CB-3ED1-AB48-F5CA93CC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566EF729-BED6-4331-B5F6-C5B5AAE0535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C8CC-20E7-131D-B9F1-355D997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A288A-F93B-582F-DD5D-EEEA7320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31CCEB-B776-9218-AB36-6ACB71D68764}"/>
              </a:ext>
            </a:extLst>
          </p:cNvPr>
          <p:cNvSpPr/>
          <p:nvPr/>
        </p:nvSpPr>
        <p:spPr>
          <a:xfrm>
            <a:off x="3702344" y="4375230"/>
            <a:ext cx="347240" cy="3703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1A84E3-F398-E785-08C2-2792FA98F55B}"/>
              </a:ext>
            </a:extLst>
          </p:cNvPr>
          <p:cNvSpPr/>
          <p:nvPr/>
        </p:nvSpPr>
        <p:spPr>
          <a:xfrm>
            <a:off x="3875964" y="4560425"/>
            <a:ext cx="3983246" cy="1542062"/>
          </a:xfrm>
          <a:custGeom>
            <a:avLst/>
            <a:gdLst>
              <a:gd name="connsiteX0" fmla="*/ 0 w 3460830"/>
              <a:gd name="connsiteY0" fmla="*/ 0 h 1171672"/>
              <a:gd name="connsiteX1" fmla="*/ 2384385 w 3460830"/>
              <a:gd name="connsiteY1" fmla="*/ 1169043 h 1171672"/>
              <a:gd name="connsiteX2" fmla="*/ 3460830 w 3460830"/>
              <a:gd name="connsiteY2" fmla="*/ 254643 h 117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0830" h="1171672">
                <a:moveTo>
                  <a:pt x="0" y="0"/>
                </a:moveTo>
                <a:cubicBezTo>
                  <a:pt x="903790" y="563301"/>
                  <a:pt x="1807580" y="1126603"/>
                  <a:pt x="2384385" y="1169043"/>
                </a:cubicBezTo>
                <a:cubicBezTo>
                  <a:pt x="2961190" y="1211484"/>
                  <a:pt x="3211010" y="733063"/>
                  <a:pt x="3460830" y="254643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849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351BA-4DDE-FC52-C8CA-90DBEE16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3DD2-8CDD-E22B-2DA5-53B2C97E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10967022" cy="5933281"/>
          </a:xfrm>
        </p:spPr>
        <p:txBody>
          <a:bodyPr/>
          <a:lstStyle/>
          <a:p>
            <a:r>
              <a:rPr lang="en-US" dirty="0"/>
              <a:t>What data do we use for the model?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9B1A8-00E6-E2ED-7B73-70172F43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1E3EBC7F-D2A3-495A-8C82-52DEF2114FB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320A4-6D55-9728-3793-68198BEA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B4282-2110-3EE2-DA31-B4103EBC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AB8CB-A78F-8398-C7D6-EEE0A6ED2742}"/>
                  </a:ext>
                </a:extLst>
              </p:cNvPr>
              <p:cNvSpPr txBox="1"/>
              <p:nvPr/>
            </p:nvSpPr>
            <p:spPr>
              <a:xfrm>
                <a:off x="318294" y="1243446"/>
                <a:ext cx="5464498" cy="450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just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Each exact solution is computed in approximately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6.3 hours.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file size of each solution is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36.45 GB.</a:t>
                </a:r>
              </a:p>
              <a:p>
                <a:pPr algn="just">
                  <a:lnSpc>
                    <a:spcPct val="105000"/>
                  </a:lnSpc>
                </a:pPr>
                <a:endParaRPr lang="en-US" sz="2000" b="1" dirty="0">
                  <a:latin typeface="+mj-lt"/>
                </a:endParaRPr>
              </a:p>
              <a:p>
                <a:pPr algn="just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Each solution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4.7 billion samples</a:t>
                </a:r>
              </a:p>
              <a:p>
                <a:pPr algn="just">
                  <a:lnSpc>
                    <a:spcPct val="105000"/>
                  </a:lnSpc>
                </a:pPr>
                <a:endParaRPr lang="en-US" sz="2000" dirty="0">
                  <a:latin typeface="+mj-lt"/>
                </a:endParaRPr>
              </a:p>
              <a:p>
                <a:pPr algn="just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60×60×60×21600=</m:t>
                      </m:r>
                      <m:r>
                        <m:rPr>
                          <m:nor/>
                        </m:rP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466560000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05000"/>
                  </a:lnSpc>
                </a:pPr>
                <a:endParaRPr lang="en-US" sz="2000" dirty="0">
                  <a:latin typeface="+mj-lt"/>
                </a:endParaRPr>
              </a:p>
              <a:p>
                <a:pPr algn="just">
                  <a:lnSpc>
                    <a:spcPct val="105000"/>
                  </a:lnSpc>
                </a:pPr>
                <a:r>
                  <a:rPr lang="en-US" sz="2000" dirty="0">
                    <a:latin typeface="+mj-lt"/>
                  </a:rPr>
                  <a:t>Each solution is then randomly sampled with </a:t>
                </a:r>
                <a:r>
                  <a:rPr lang="en-US" sz="2000" b="1" dirty="0">
                    <a:latin typeface="+mj-lt"/>
                  </a:rPr>
                  <a:t>5000 points</a:t>
                </a:r>
                <a:r>
                  <a:rPr lang="en-US" sz="2000" dirty="0">
                    <a:latin typeface="+mj-lt"/>
                  </a:rPr>
                  <a:t>, with a </a:t>
                </a:r>
                <a:r>
                  <a:rPr lang="en-US" sz="2000" b="1" dirty="0">
                    <a:latin typeface="+mj-lt"/>
                  </a:rPr>
                  <a:t>higher concentration (20%) </a:t>
                </a:r>
                <a:r>
                  <a:rPr lang="en-US" sz="2000" dirty="0">
                    <a:latin typeface="+mj-lt"/>
                  </a:rPr>
                  <a:t>of points selected at the boundary conditions.</a:t>
                </a:r>
              </a:p>
              <a:p>
                <a:pPr marL="285750" indent="-285750" algn="just">
                  <a:lnSpc>
                    <a:spcPct val="105000"/>
                  </a:lnSpc>
                  <a:buFontTx/>
                  <a:buChar char="-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algn="just">
                  <a:lnSpc>
                    <a:spcPct val="105000"/>
                  </a:lnSpc>
                </a:pPr>
                <a:r>
                  <a:rPr lang="en-US" sz="2000" dirty="0">
                    <a:latin typeface="+mj-lt"/>
                  </a:rPr>
                  <a:t>This allows the model to correctly minimize the loss in both the domain and boundary regions.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AB8CB-A78F-8398-C7D6-EEE0A6ED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4" y="1243446"/>
                <a:ext cx="5464498" cy="4503761"/>
              </a:xfrm>
              <a:prstGeom prst="rect">
                <a:avLst/>
              </a:prstGeom>
              <a:blipFill>
                <a:blip r:embed="rId2"/>
                <a:stretch>
                  <a:fillRect l="-2787" t="-1894" r="-2787" b="-9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826FB966-9F49-FF25-AA45-16EEF966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5" y="1177119"/>
            <a:ext cx="5130890" cy="49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33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D83EE-4D7F-588A-59C2-39DEC4AC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7260C5-C651-443B-9A87-BADECA3CE9A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EEAF-B159-A6A5-7A8A-A0DB217C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CBBC0-9A65-AA6A-5899-7BAE9F4F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8852C-995D-7E6D-BC77-2F3CA188C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006" y="2505029"/>
            <a:ext cx="7823497" cy="184794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Physics-informed </a:t>
            </a:r>
            <a:r>
              <a:rPr lang="en-US" u="sng" dirty="0"/>
              <a:t>Deep</a:t>
            </a:r>
            <a:r>
              <a:rPr lang="en-US" dirty="0"/>
              <a:t>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7299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D5BD4-7EED-6017-5066-D3AC83AB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2F7D-F512-E5B4-5519-4D62E09D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10967022" cy="5933281"/>
          </a:xfrm>
        </p:spPr>
        <p:txBody>
          <a:bodyPr/>
          <a:lstStyle/>
          <a:p>
            <a:r>
              <a:rPr lang="en-US" dirty="0"/>
              <a:t>What data do we use for the model?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B7C0-012F-1E89-45A2-556284CC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1E3EBC7F-D2A3-495A-8C82-52DEF2114FB5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9A986-AADA-A366-B92F-1A89AA36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C9A67-ABCA-4D3C-1FE1-FA7818FE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E67A5-2EB2-AEE4-5ECD-7DC1CC49A3E3}"/>
                  </a:ext>
                </a:extLst>
              </p:cNvPr>
              <p:cNvSpPr txBox="1"/>
              <p:nvPr/>
            </p:nvSpPr>
            <p:spPr>
              <a:xfrm>
                <a:off x="451883" y="1658925"/>
                <a:ext cx="5484574" cy="450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latin typeface="+mj-lt"/>
                  </a:rPr>
                  <a:t>The </a:t>
                </a:r>
                <a:r>
                  <a:rPr lang="en-US" sz="2000" b="1" dirty="0">
                    <a:latin typeface="+mj-lt"/>
                  </a:rPr>
                  <a:t>27</a:t>
                </a:r>
                <a:r>
                  <a:rPr lang="en-US" sz="2000" dirty="0">
                    <a:latin typeface="+mj-lt"/>
                  </a:rPr>
                  <a:t> exact solutions are then </a:t>
                </a:r>
                <a:r>
                  <a:rPr lang="en-US" sz="2000" b="1" dirty="0">
                    <a:latin typeface="+mj-lt"/>
                  </a:rPr>
                  <a:t>combined</a:t>
                </a:r>
                <a:r>
                  <a:rPr lang="en-US" sz="2000" dirty="0">
                    <a:latin typeface="+mj-lt"/>
                  </a:rPr>
                  <a:t> to a single input data array which is then fed into the model for training.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latin typeface="+mj-lt"/>
                  </a:rPr>
                  <a:t>The training data is therefore reduced from a total file size of </a:t>
                </a:r>
                <a:r>
                  <a:rPr lang="en-US" sz="2000" b="1" dirty="0">
                    <a:latin typeface="+mj-lt"/>
                  </a:rPr>
                  <a:t>984 GB </a:t>
                </a:r>
                <a:r>
                  <a:rPr lang="en-US" sz="2000" dirty="0">
                    <a:latin typeface="+mj-lt"/>
                  </a:rPr>
                  <a:t>to </a:t>
                </a:r>
                <a:r>
                  <a:rPr lang="en-US" sz="2000" b="1" dirty="0">
                    <a:latin typeface="+mj-lt"/>
                  </a:rPr>
                  <a:t>8,440 KB</a:t>
                </a:r>
                <a:r>
                  <a:rPr lang="en-US" sz="2000" dirty="0">
                    <a:latin typeface="+mj-lt"/>
                  </a:rPr>
                  <a:t>. The final training data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27×5000=135,000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sample points.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sz="2000" dirty="0">
                  <a:latin typeface="+mj-lt"/>
                </a:endParaRPr>
              </a:p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combined training data will fill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99.9%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of the domain space.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E67A5-2EB2-AEE4-5ECD-7DC1CC49A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83" y="1658925"/>
                <a:ext cx="5484574" cy="4503761"/>
              </a:xfrm>
              <a:prstGeom prst="rect">
                <a:avLst/>
              </a:prstGeom>
              <a:blipFill>
                <a:blip r:embed="rId2"/>
                <a:stretch>
                  <a:fillRect l="-2778" t="-1894" r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red and white cube with white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EA8F9D40-8384-366F-2990-8A1CA121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t="4602" b="3962"/>
          <a:stretch/>
        </p:blipFill>
        <p:spPr>
          <a:xfrm>
            <a:off x="6096000" y="1199284"/>
            <a:ext cx="5564606" cy="51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322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7FB2-127F-7104-C50F-DFA2A6597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BA991C3B-BAEB-810F-5503-CBEBD86A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Boundary Conditions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B9339BC4-21D5-408F-B245-A562E528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69EA8D35-20F9-41B4-9D09-954156AF6F2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EFDEA9FB-1CD3-3117-87B8-E91F2A8A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A589B39E-1A29-1100-3D23-0CB0C08F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E3656378-E165-0633-E8DF-1114F01DF31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Double Drainage</a:t>
            </a:r>
          </a:p>
        </p:txBody>
      </p:sp>
      <p:pic>
        <p:nvPicPr>
          <p:cNvPr id="18" name="Picture 17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9C83EF1A-52EE-D350-4F34-86E54349E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" b="2"/>
          <a:stretch/>
        </p:blipFill>
        <p:spPr>
          <a:xfrm>
            <a:off x="6255246" y="998240"/>
            <a:ext cx="5583238" cy="486648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FC2DF-5F44-9367-8020-9A79DA380934}"/>
                  </a:ext>
                </a:extLst>
              </p:cNvPr>
              <p:cNvSpPr txBox="1"/>
              <p:nvPr/>
            </p:nvSpPr>
            <p:spPr>
              <a:xfrm>
                <a:off x="914382" y="1723029"/>
                <a:ext cx="4313463" cy="2347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just"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(1.0)</a:t>
                </a:r>
              </a:p>
              <a:p>
                <a:pPr algn="l">
                  <a:lnSpc>
                    <a:spcPct val="105000"/>
                  </a:lnSpc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:endParaRPr lang="en-GB" sz="2800" dirty="0"/>
              </a:p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FC2DF-5F44-9367-8020-9A79DA380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82" y="1723029"/>
                <a:ext cx="4313463" cy="2347415"/>
              </a:xfrm>
              <a:prstGeom prst="rect">
                <a:avLst/>
              </a:prstGeom>
              <a:blipFill>
                <a:blip r:embed="rId3"/>
                <a:stretch>
                  <a:fillRect l="-141" r="-11582" b="-5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D6EC79-8999-2B1E-78B3-03E4B52120C1}"/>
              </a:ext>
            </a:extLst>
          </p:cNvPr>
          <p:cNvCxnSpPr>
            <a:cxnSpLocks/>
          </p:cNvCxnSpPr>
          <p:nvPr/>
        </p:nvCxnSpPr>
        <p:spPr>
          <a:xfrm>
            <a:off x="6767388" y="2688609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F38996-1FE7-65CF-5D91-0413BF8E0C26}"/>
              </a:ext>
            </a:extLst>
          </p:cNvPr>
          <p:cNvCxnSpPr>
            <a:cxnSpLocks/>
          </p:cNvCxnSpPr>
          <p:nvPr/>
        </p:nvCxnSpPr>
        <p:spPr>
          <a:xfrm>
            <a:off x="6767388" y="5258188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7DE5B-4DF2-1201-F6E2-313534FB5F10}"/>
              </a:ext>
            </a:extLst>
          </p:cNvPr>
          <p:cNvCxnSpPr>
            <a:cxnSpLocks/>
          </p:cNvCxnSpPr>
          <p:nvPr/>
        </p:nvCxnSpPr>
        <p:spPr>
          <a:xfrm flipV="1">
            <a:off x="10401597" y="4378513"/>
            <a:ext cx="706055" cy="879675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19465-3804-E87D-EB16-9E09345AEA92}"/>
              </a:ext>
            </a:extLst>
          </p:cNvPr>
          <p:cNvCxnSpPr>
            <a:cxnSpLocks/>
          </p:cNvCxnSpPr>
          <p:nvPr/>
        </p:nvCxnSpPr>
        <p:spPr>
          <a:xfrm>
            <a:off x="6767388" y="2740119"/>
            <a:ext cx="0" cy="2518069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BE6830-CF24-7F25-EB30-E5642FC7E022}"/>
              </a:ext>
            </a:extLst>
          </p:cNvPr>
          <p:cNvCxnSpPr>
            <a:cxnSpLocks/>
          </p:cNvCxnSpPr>
          <p:nvPr/>
        </p:nvCxnSpPr>
        <p:spPr>
          <a:xfrm>
            <a:off x="10409370" y="2740119"/>
            <a:ext cx="0" cy="2518069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8C834-4E09-CA53-F934-2A2D81D28D65}"/>
              </a:ext>
            </a:extLst>
          </p:cNvPr>
          <p:cNvCxnSpPr>
            <a:cxnSpLocks/>
          </p:cNvCxnSpPr>
          <p:nvPr/>
        </p:nvCxnSpPr>
        <p:spPr>
          <a:xfrm>
            <a:off x="7465671" y="1871438"/>
            <a:ext cx="3649754" cy="38385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2AE085-237E-0D1B-F6A8-CE539183A834}"/>
              </a:ext>
            </a:extLst>
          </p:cNvPr>
          <p:cNvCxnSpPr>
            <a:cxnSpLocks/>
          </p:cNvCxnSpPr>
          <p:nvPr/>
        </p:nvCxnSpPr>
        <p:spPr>
          <a:xfrm flipV="1">
            <a:off x="10385033" y="1880109"/>
            <a:ext cx="706055" cy="879675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E314B7-70A8-394C-0BD8-D9334D5F7A10}"/>
              </a:ext>
            </a:extLst>
          </p:cNvPr>
          <p:cNvCxnSpPr>
            <a:cxnSpLocks/>
          </p:cNvCxnSpPr>
          <p:nvPr/>
        </p:nvCxnSpPr>
        <p:spPr>
          <a:xfrm flipV="1">
            <a:off x="6763501" y="1848089"/>
            <a:ext cx="706055" cy="879675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22009E-35D0-6F81-55A6-289A57ADD9D9}"/>
              </a:ext>
            </a:extLst>
          </p:cNvPr>
          <p:cNvCxnSpPr>
            <a:cxnSpLocks/>
          </p:cNvCxnSpPr>
          <p:nvPr/>
        </p:nvCxnSpPr>
        <p:spPr>
          <a:xfrm>
            <a:off x="11077641" y="1909823"/>
            <a:ext cx="0" cy="2518069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303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DD3D-ED21-6265-EE3D-BD503D04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441DFE7D-C6F5-6144-D900-174BF553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Interface Conditions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E80DD7B2-2BE9-A26F-F611-EE28C9B9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ED858788-4B9E-4679-8AC7-EEB2700EFBD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A89F861F-BE4B-11D6-2C13-6FF248EC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BE570038-8BF8-22FC-0091-ACA72DA7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795F476A-BF74-0736-F817-452F69A040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Continuity of Flux</a:t>
            </a:r>
          </a:p>
        </p:txBody>
      </p:sp>
      <p:pic>
        <p:nvPicPr>
          <p:cNvPr id="7" name="Picture 6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0527A923-9EC6-E362-D8D3-C4126D40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" b="2"/>
          <a:stretch/>
        </p:blipFill>
        <p:spPr>
          <a:xfrm>
            <a:off x="6608762" y="1054748"/>
            <a:ext cx="5583238" cy="4866481"/>
          </a:xfrm>
          <a:prstGeom prst="rect">
            <a:avLst/>
          </a:prstGeom>
          <a:noFill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23928C-6AE6-61B6-73FE-DB768ECC36C8}"/>
              </a:ext>
            </a:extLst>
          </p:cNvPr>
          <p:cNvCxnSpPr>
            <a:cxnSpLocks/>
          </p:cNvCxnSpPr>
          <p:nvPr/>
        </p:nvCxnSpPr>
        <p:spPr>
          <a:xfrm>
            <a:off x="7137778" y="3603009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507C77-0212-BC72-273B-822095B310F5}"/>
              </a:ext>
            </a:extLst>
          </p:cNvPr>
          <p:cNvCxnSpPr>
            <a:cxnSpLocks/>
          </p:cNvCxnSpPr>
          <p:nvPr/>
        </p:nvCxnSpPr>
        <p:spPr>
          <a:xfrm>
            <a:off x="7137778" y="4443163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3144D-AEF6-4647-FBCA-F77F911C0C7A}"/>
                  </a:ext>
                </a:extLst>
              </p:cNvPr>
              <p:cNvSpPr txBox="1"/>
              <p:nvPr/>
            </p:nvSpPr>
            <p:spPr>
              <a:xfrm>
                <a:off x="-954742" y="805979"/>
                <a:ext cx="9725203" cy="675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endParaRPr lang="en-US" sz="2400" dirty="0"/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;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3144D-AEF6-4647-FBCA-F77F911C0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4742" y="805979"/>
                <a:ext cx="9725203" cy="675639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57719-5176-20DE-ADBF-C8D6C91F6AE7}"/>
                  </a:ext>
                </a:extLst>
              </p:cNvPr>
              <p:cNvSpPr txBox="1"/>
              <p:nvPr/>
            </p:nvSpPr>
            <p:spPr>
              <a:xfrm>
                <a:off x="363980" y="1901500"/>
                <a:ext cx="6244782" cy="4704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Via Darcy’s Law,</a:t>
                </a:r>
                <a:endParaRPr lang="en-US" sz="2400" dirty="0"/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𝑘𝑖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flow rate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</a:p>
              <a:p>
                <a:pPr algn="l"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soil permeability [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]</a:t>
                </a:r>
              </a:p>
              <a:p>
                <a:pPr algn="l">
                  <a:lnSpc>
                    <a:spcPct val="105000"/>
                  </a:lnSpc>
                </a:pPr>
                <a:endParaRPr lang="en-US" sz="2400" dirty="0"/>
              </a:p>
              <a:p>
                <a:pPr algn="ctr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:endParaRPr lang="en-US" sz="2400" dirty="0"/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5000"/>
                  </a:lnSpc>
                </a:pPr>
                <a:endParaRPr lang="en-US" sz="2400" dirty="0"/>
              </a:p>
              <a:p>
                <a:pPr algn="l">
                  <a:lnSpc>
                    <a:spcPct val="105000"/>
                  </a:lnSpc>
                </a:pPr>
                <a:endParaRPr lang="en-GB" sz="2400" dirty="0"/>
              </a:p>
              <a:p>
                <a:pPr algn="l">
                  <a:lnSpc>
                    <a:spcPct val="105000"/>
                  </a:lnSpc>
                </a:pPr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57719-5176-20DE-ADBF-C8D6C91F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0" y="1901500"/>
                <a:ext cx="6244782" cy="4704500"/>
              </a:xfrm>
              <a:prstGeom prst="rect">
                <a:avLst/>
              </a:prstGeom>
              <a:blipFill>
                <a:blip r:embed="rId4"/>
                <a:stretch>
                  <a:fillRect l="-3027" t="-2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674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72C8-9C4B-9264-230B-FD40829F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E805606D-E09E-BF15-BA25-4E7AAC1E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Interface Conditions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B8026F01-91C0-D7E4-48E2-2E1A7C87C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152167BA-FA64-4A2C-9048-28C1CA486FF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10FDCB36-D19D-328A-49EA-6DFCAF27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65F3D596-0BDE-2B0E-B710-68D82BB3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29861069-94FE-31CD-A655-348A83B0CBB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Continuity of Flux</a:t>
            </a:r>
          </a:p>
        </p:txBody>
      </p:sp>
      <p:pic>
        <p:nvPicPr>
          <p:cNvPr id="7" name="Picture 6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47B290E-FF81-877A-03FC-E79D4A8A3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" b="2"/>
          <a:stretch/>
        </p:blipFill>
        <p:spPr>
          <a:xfrm>
            <a:off x="6608762" y="1054748"/>
            <a:ext cx="5583238" cy="4866481"/>
          </a:xfrm>
          <a:prstGeom prst="rect">
            <a:avLst/>
          </a:prstGeom>
          <a:noFill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C96F89-3B6C-D3BF-64CB-3BB3F1243710}"/>
              </a:ext>
            </a:extLst>
          </p:cNvPr>
          <p:cNvCxnSpPr>
            <a:cxnSpLocks/>
          </p:cNvCxnSpPr>
          <p:nvPr/>
        </p:nvCxnSpPr>
        <p:spPr>
          <a:xfrm>
            <a:off x="7137778" y="3603009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33D0AE-F346-E3CA-E554-0CD0E6D69C84}"/>
              </a:ext>
            </a:extLst>
          </p:cNvPr>
          <p:cNvCxnSpPr>
            <a:cxnSpLocks/>
          </p:cNvCxnSpPr>
          <p:nvPr/>
        </p:nvCxnSpPr>
        <p:spPr>
          <a:xfrm>
            <a:off x="7137778" y="4443163"/>
            <a:ext cx="3641982" cy="0"/>
          </a:xfrm>
          <a:prstGeom prst="line">
            <a:avLst/>
          </a:prstGeom>
          <a:ln w="889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48818-5550-3576-70E6-6CF767D70242}"/>
                  </a:ext>
                </a:extLst>
              </p:cNvPr>
              <p:cNvSpPr txBox="1"/>
              <p:nvPr/>
            </p:nvSpPr>
            <p:spPr>
              <a:xfrm>
                <a:off x="348770" y="936771"/>
                <a:ext cx="6524500" cy="4704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𝑘𝑖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ctr">
                  <a:lnSpc>
                    <a:spcPct val="105000"/>
                  </a:lnSpc>
                </a:pPr>
                <a:endParaRPr lang="en-US" sz="2400" dirty="0"/>
              </a:p>
              <a:p>
                <a:pPr algn="just">
                  <a:lnSpc>
                    <a:spcPct val="105000"/>
                  </a:lnSpc>
                </a:pPr>
                <a:r>
                  <a:rPr lang="en-US" sz="2400" dirty="0"/>
                  <a:t>Equating the flow rates,</a:t>
                </a:r>
              </a:p>
              <a:p>
                <a:pPr algn="just">
                  <a:lnSpc>
                    <a:spcPct val="105000"/>
                  </a:lnSpc>
                </a:pPr>
                <a:endParaRPr lang="en-US" sz="2400" dirty="0"/>
              </a:p>
              <a:p>
                <a:pPr algn="ctr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 b="0" i="0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𝑏𝑜𝑡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5000"/>
                  </a:lnSpc>
                </a:pP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5000"/>
                  </a:lnSpc>
                </a:pPr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</m:t>
                        </m:r>
                      </m:sub>
                    </m:sSub>
                  </m:oMath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05000"/>
                  </a:lnSpc>
                </a:pPr>
                <a:endParaRPr lang="en-GB" sz="2400" dirty="0"/>
              </a:p>
              <a:p>
                <a:pPr algn="ctr"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𝑏𝑜𝑡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pPr algn="l">
                  <a:lnSpc>
                    <a:spcPct val="105000"/>
                  </a:lnSpc>
                </a:pPr>
                <a:endParaRPr lang="en-GB" sz="2400" dirty="0"/>
              </a:p>
              <a:p>
                <a:pPr algn="l">
                  <a:lnSpc>
                    <a:spcPct val="105000"/>
                  </a:lnSpc>
                </a:pPr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48818-5550-3576-70E6-6CF767D7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70" y="936771"/>
                <a:ext cx="6524500" cy="4704500"/>
              </a:xfrm>
              <a:prstGeom prst="rect">
                <a:avLst/>
              </a:prstGeom>
              <a:blipFill>
                <a:blip r:embed="rId3"/>
                <a:stretch>
                  <a:fillRect l="-2801" b="-14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91B69B-36AF-3573-CC43-8783EF179BFC}"/>
              </a:ext>
            </a:extLst>
          </p:cNvPr>
          <p:cNvCxnSpPr/>
          <p:nvPr/>
        </p:nvCxnSpPr>
        <p:spPr>
          <a:xfrm>
            <a:off x="8211312" y="3188208"/>
            <a:ext cx="0" cy="4148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D21588-F20F-AFFC-F956-D392138D1DF1}"/>
              </a:ext>
            </a:extLst>
          </p:cNvPr>
          <p:cNvCxnSpPr>
            <a:cxnSpLocks/>
          </p:cNvCxnSpPr>
          <p:nvPr/>
        </p:nvCxnSpPr>
        <p:spPr>
          <a:xfrm flipV="1">
            <a:off x="9869424" y="3603009"/>
            <a:ext cx="0" cy="4148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F11B-E232-9980-C710-57F70936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07EE-66AB-023D-F923-CE6B60E9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26" y="425780"/>
            <a:ext cx="3931384" cy="3101181"/>
          </a:xfrm>
        </p:spPr>
        <p:txBody>
          <a:bodyPr anchor="t">
            <a:normAutofit/>
          </a:bodyPr>
          <a:lstStyle/>
          <a:p>
            <a:r>
              <a:rPr lang="en-US" sz="5400" dirty="0"/>
              <a:t>Physics-informed neural network</a:t>
            </a:r>
            <a:endParaRPr lang="en-GB" sz="5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07E3-3CF0-3E76-F5C3-B97FD36A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620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DD3E369-C247-47CA-BC75-D253DFDAABB1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A29DD-7022-385B-DD13-92893F8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B4820-C3D8-30A2-20A4-3DB082AD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7E487D-B6A2-8B73-E269-07B4B88D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38" y="158692"/>
            <a:ext cx="7569843" cy="669930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9E1BD-175B-B8FE-8987-F21D2DBE69D6}"/>
              </a:ext>
            </a:extLst>
          </p:cNvPr>
          <p:cNvSpPr txBox="1"/>
          <p:nvPr/>
        </p:nvSpPr>
        <p:spPr>
          <a:xfrm>
            <a:off x="278910" y="3827491"/>
            <a:ext cx="3598413" cy="2265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model is developed using </a:t>
            </a:r>
            <a:r>
              <a:rPr lang="en-US" b="1" dirty="0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Keras</a:t>
            </a:r>
            <a:r>
              <a:rPr lang="en-US" dirty="0">
                <a:solidFill>
                  <a:schemeClr val="tx1"/>
                </a:solidFill>
              </a:rPr>
              <a:t> backends. There ar</a:t>
            </a:r>
            <a:r>
              <a:rPr lang="en-US" dirty="0"/>
              <a:t>e </a:t>
            </a:r>
            <a:r>
              <a:rPr lang="en-US" b="1" dirty="0"/>
              <a:t>4 hidden layers, with 40 neurons </a:t>
            </a:r>
            <a:r>
              <a:rPr lang="en-US" dirty="0"/>
              <a:t>in each layer.</a:t>
            </a:r>
          </a:p>
          <a:p>
            <a:pPr algn="just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We use </a:t>
            </a:r>
            <a:r>
              <a:rPr lang="en-US" dirty="0"/>
              <a:t>the </a:t>
            </a:r>
            <a:r>
              <a:rPr lang="en-US" b="1" dirty="0"/>
              <a:t>‘tanh</a:t>
            </a:r>
            <a:r>
              <a:rPr lang="en-GB" b="1" dirty="0"/>
              <a:t>’ </a:t>
            </a:r>
            <a:r>
              <a:rPr lang="en-GB" dirty="0"/>
              <a:t>activation function to introduce non-linearity and ensure values from 0 to 1.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68AF9-3A9D-77AD-479E-ED5F5370AC51}"/>
              </a:ext>
            </a:extLst>
          </p:cNvPr>
          <p:cNvSpPr/>
          <p:nvPr/>
        </p:nvSpPr>
        <p:spPr>
          <a:xfrm>
            <a:off x="7722390" y="808892"/>
            <a:ext cx="1066800" cy="324729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82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085251FF-5A1D-A3B9-3839-C99CE26F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US" dirty="0"/>
              <a:t>High-Performance Computing at Imperial</a:t>
            </a:r>
          </a:p>
        </p:txBody>
      </p:sp>
      <p:pic>
        <p:nvPicPr>
          <p:cNvPr id="1026" name="Picture 2" descr="A person and person standing in a room with many black servers&#10;&#10;Description automatically generated">
            <a:extLst>
              <a:ext uri="{FF2B5EF4-FFF2-40B4-BE49-F238E27FC236}">
                <a16:creationId xmlns:a16="http://schemas.microsoft.com/office/drawing/2014/main" id="{13D23429-EFDA-1E49-E7D2-A95021131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21822" b="3"/>
          <a:stretch/>
        </p:blipFill>
        <p:spPr bwMode="auto">
          <a:xfrm>
            <a:off x="326232" y="1394619"/>
            <a:ext cx="5583238" cy="486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ugan and David from RCS in the Slough Data Centre">
            <a:extLst>
              <a:ext uri="{FF2B5EF4-FFF2-40B4-BE49-F238E27FC236}">
                <a16:creationId xmlns:a16="http://schemas.microsoft.com/office/drawing/2014/main" id="{58790DB3-CC90-7C63-ED24-0E8FCF84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r="17385" b="3"/>
          <a:stretch/>
        </p:blipFill>
        <p:spPr bwMode="auto">
          <a:xfrm>
            <a:off x="6283325" y="1394619"/>
            <a:ext cx="5583238" cy="4866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5C2F9D75-C824-29C9-EE7A-B26D826D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E2F610F-0B54-48F5-8BFF-7AB2BC639F1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91DC35F6-B19C-6FC3-837A-C0F6EFCC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9C1789A9-99ED-81BD-C315-9D6C7BBA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85086FE1-5A15-240B-DBA2-04F90423DAA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4743" y="630044"/>
            <a:ext cx="11540763" cy="371567"/>
          </a:xfrm>
        </p:spPr>
        <p:txBody>
          <a:bodyPr/>
          <a:lstStyle/>
          <a:p>
            <a:r>
              <a:rPr lang="en-US" dirty="0"/>
              <a:t>What do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36356378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225CF-F451-EDC0-0A4D-179D4B68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C722D9F9-8201-0851-B58E-D8517B92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High-Performance Computing at Imperial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2C262-BACC-0BC3-C1D1-D7D0EEC8FF3F}"/>
              </a:ext>
            </a:extLst>
          </p:cNvPr>
          <p:cNvSpPr txBox="1"/>
          <p:nvPr/>
        </p:nvSpPr>
        <p:spPr>
          <a:xfrm>
            <a:off x="326232" y="1300029"/>
            <a:ext cx="5583238" cy="4866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i="0" dirty="0"/>
              <a:t>“Modern HPC data centres are key to solving some of the world’s most important scientific and engineering challenges” </a:t>
            </a:r>
            <a:r>
              <a:rPr lang="en-US" sz="2000" b="1" i="0" dirty="0"/>
              <a:t>- Nvidia</a:t>
            </a:r>
          </a:p>
        </p:txBody>
      </p:sp>
      <p:pic>
        <p:nvPicPr>
          <p:cNvPr id="2050" name="Picture 2" descr="A rectangular object with a rectangular design&#10;&#10;Description automatically generated with medium confidence">
            <a:extLst>
              <a:ext uri="{FF2B5EF4-FFF2-40B4-BE49-F238E27FC236}">
                <a16:creationId xmlns:a16="http://schemas.microsoft.com/office/drawing/2014/main" id="{FBB5A8E8-4414-BEDE-6D90-728D4184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653" y="958494"/>
            <a:ext cx="4553790" cy="23907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BB5E37B2-623D-2009-7AE1-C31AAD6D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9B3F952A-FAA1-4B3D-9F56-E74FC1732E88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8C840A82-FA41-AA94-F64A-D17A0095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1DC8255D-B1C5-7908-C779-AD1746DE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6A5A676D-4BB5-5B78-4CDC-D778559AF0C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Nvidia GPUs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E2BF1-00F6-A2E6-CDFA-C6909D70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1" y="2530492"/>
            <a:ext cx="5709474" cy="3658990"/>
          </a:xfrm>
          <a:prstGeom prst="rect">
            <a:avLst/>
          </a:prstGeom>
        </p:spPr>
      </p:pic>
      <p:pic>
        <p:nvPicPr>
          <p:cNvPr id="1026" name="Picture 2" descr="Nvidia stock plunges as Chinese firm DeepSeek reveals cheap AI">
            <a:extLst>
              <a:ext uri="{FF2B5EF4-FFF2-40B4-BE49-F238E27FC236}">
                <a16:creationId xmlns:a16="http://schemas.microsoft.com/office/drawing/2014/main" id="{C8495FC4-DA11-C83C-D27A-0D6FBC8F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53" y="3508768"/>
            <a:ext cx="4553790" cy="28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4F072-6F27-7E80-31DC-069811C55526}"/>
              </a:ext>
            </a:extLst>
          </p:cNvPr>
          <p:cNvSpPr/>
          <p:nvPr/>
        </p:nvSpPr>
        <p:spPr>
          <a:xfrm>
            <a:off x="2939155" y="5759355"/>
            <a:ext cx="736979" cy="367907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92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CF89-E2B7-7C11-A189-B8C916840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048D6A-8D8A-C3FF-4B42-F107731A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4" y="1473254"/>
            <a:ext cx="5338493" cy="2529889"/>
          </a:xfrm>
          <a:prstGeom prst="rect">
            <a:avLst/>
          </a:prstGeom>
        </p:spPr>
      </p:pic>
      <p:sp>
        <p:nvSpPr>
          <p:cNvPr id="2068" name="Title 1">
            <a:extLst>
              <a:ext uri="{FF2B5EF4-FFF2-40B4-BE49-F238E27FC236}">
                <a16:creationId xmlns:a16="http://schemas.microsoft.com/office/drawing/2014/main" id="{78FC0CF3-73FD-B9BD-8C40-B0E7EC19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High-Performance Computing at Imperial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CCD5E70E-6B69-7E70-B682-09FDB84A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2AFF884F-D910-40F0-AFD1-D3BD887E27DE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8540BAED-9492-B451-A230-3CCA5CCF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6905C880-09AD-E6C8-3253-BE1F4343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498509EF-8482-CDB5-87F1-6EC0BC02A4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Submitting batch 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24EBD-D259-FD70-EE0E-89070AE24AB3}"/>
              </a:ext>
            </a:extLst>
          </p:cNvPr>
          <p:cNvSpPr/>
          <p:nvPr/>
        </p:nvSpPr>
        <p:spPr>
          <a:xfrm>
            <a:off x="3631217" y="1660135"/>
            <a:ext cx="2128612" cy="18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B6A0E-1D81-B962-9F4B-B7C9DD79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01" y="1359959"/>
            <a:ext cx="5211027" cy="280443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ED7213-AE86-969B-C90E-F26FDBA010A8}"/>
              </a:ext>
            </a:extLst>
          </p:cNvPr>
          <p:cNvCxnSpPr/>
          <p:nvPr/>
        </p:nvCxnSpPr>
        <p:spPr>
          <a:xfrm>
            <a:off x="4967785" y="2920621"/>
            <a:ext cx="1128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C6E37-89F6-B8A6-0886-E8FB9FE6EB12}"/>
              </a:ext>
            </a:extLst>
          </p:cNvPr>
          <p:cNvCxnSpPr/>
          <p:nvPr/>
        </p:nvCxnSpPr>
        <p:spPr>
          <a:xfrm>
            <a:off x="9198440" y="4072952"/>
            <a:ext cx="0" cy="72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30C93-FCFD-6589-B647-4208815FF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00" y="4349720"/>
            <a:ext cx="5430008" cy="16004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AB5510-AB87-307E-0F55-8C63D1AA6BA8}"/>
              </a:ext>
            </a:extLst>
          </p:cNvPr>
          <p:cNvCxnSpPr>
            <a:cxnSpLocks/>
          </p:cNvCxnSpPr>
          <p:nvPr/>
        </p:nvCxnSpPr>
        <p:spPr>
          <a:xfrm flipH="1">
            <a:off x="5173265" y="5177183"/>
            <a:ext cx="116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3E969-3E92-2AEC-64DF-4D055E0D7CA0}"/>
              </a:ext>
            </a:extLst>
          </p:cNvPr>
          <p:cNvSpPr/>
          <p:nvPr/>
        </p:nvSpPr>
        <p:spPr>
          <a:xfrm>
            <a:off x="601740" y="5311140"/>
            <a:ext cx="5154067" cy="457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87ED77-BBC3-427B-0A9D-D032DA89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41" y="4963190"/>
            <a:ext cx="4402146" cy="427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276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42C7-12B8-393D-5AA9-19299CACE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C0ACD398-959A-5EE5-5856-436D1134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87" y="237723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Training the Physics-informed Neural Network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1564668C-A6B5-7929-38B5-49EA5AAD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A41E74B5-6AE7-491D-98A4-90BB4712359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22E80706-40F5-6BA3-6621-5AD2D863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CA083EF2-7ED9-5AA9-7ABD-155BA2CD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E04BE2D3-A6F9-1156-37BB-8393FE9F202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Loss Function</a:t>
            </a: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0A71F262-B799-692C-FAFF-FEB80FF67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27" y="1132855"/>
            <a:ext cx="5588365" cy="5104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177898-DBBE-ACE8-8149-264103B1F5B9}"/>
                  </a:ext>
                </a:extLst>
              </p:cNvPr>
              <p:cNvSpPr txBox="1"/>
              <p:nvPr/>
            </p:nvSpPr>
            <p:spPr>
              <a:xfrm>
                <a:off x="539239" y="1156005"/>
                <a:ext cx="5254388" cy="4545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The neural network is trained using an </a:t>
                </a:r>
                <a:r>
                  <a:rPr lang="en-US" b="1" dirty="0">
                    <a:solidFill>
                      <a:schemeClr val="tx1"/>
                    </a:solidFill>
                  </a:rPr>
                  <a:t>L40S GPU </a:t>
                </a:r>
                <a:r>
                  <a:rPr lang="en-US" dirty="0">
                    <a:solidFill>
                      <a:schemeClr val="tx1"/>
                    </a:solidFill>
                  </a:rPr>
                  <a:t>for approximately </a:t>
                </a:r>
                <a:r>
                  <a:rPr lang="en-US" b="1" dirty="0">
                    <a:solidFill>
                      <a:schemeClr val="tx1"/>
                    </a:solidFill>
                  </a:rPr>
                  <a:t>12 hours.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dirty="0"/>
              </a:p>
              <a:p>
                <a:pPr marL="285750" indent="-285750">
                  <a:lnSpc>
                    <a:spcPct val="105000"/>
                  </a:lnSpc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For reference, training this network using a 6-core CPU </a:t>
                </a:r>
                <a:r>
                  <a:rPr lang="en-US" dirty="0"/>
                  <a:t>(Ryzen 5600x) </a:t>
                </a:r>
                <a:r>
                  <a:rPr lang="en-US" b="1" dirty="0">
                    <a:solidFill>
                      <a:schemeClr val="tx1"/>
                    </a:solidFill>
                  </a:rPr>
                  <a:t>takes more than 100 hours.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We determine that a suitable loss is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such that there is no visible difference between the model’s output and the exact solution.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The model is trained for </a:t>
                </a:r>
                <a:r>
                  <a:rPr lang="en-US" b="1" dirty="0">
                    <a:solidFill>
                      <a:schemeClr val="tx1"/>
                    </a:solidFill>
                  </a:rPr>
                  <a:t>25,000 epochs </a:t>
                </a:r>
                <a:r>
                  <a:rPr lang="en-US" dirty="0">
                    <a:solidFill>
                      <a:schemeClr val="tx1"/>
                    </a:solidFill>
                  </a:rPr>
                  <a:t>(iterations) with a batch size of </a:t>
                </a:r>
                <a:r>
                  <a:rPr lang="en-US" b="1" dirty="0">
                    <a:solidFill>
                      <a:schemeClr val="tx1"/>
                    </a:solidFill>
                  </a:rPr>
                  <a:t>500.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The learning rate of the </a:t>
                </a:r>
                <a:r>
                  <a:rPr lang="en-US" b="1" dirty="0">
                    <a:solidFill>
                      <a:schemeClr val="tx1"/>
                    </a:solidFill>
                  </a:rPr>
                  <a:t>Adam optim</a:t>
                </a:r>
                <a:r>
                  <a:rPr lang="en-US" b="1" dirty="0"/>
                  <a:t>is</a:t>
                </a:r>
                <a:r>
                  <a:rPr lang="en-US" b="1" dirty="0">
                    <a:solidFill>
                      <a:schemeClr val="tx1"/>
                    </a:solidFill>
                  </a:rPr>
                  <a:t>er </a:t>
                </a:r>
                <a:r>
                  <a:rPr lang="en-US" dirty="0">
                    <a:solidFill>
                      <a:schemeClr val="tx1"/>
                    </a:solidFill>
                  </a:rPr>
                  <a:t>is exponentially decayed.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177898-DBBE-ACE8-8149-264103B1F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9" y="1156005"/>
                <a:ext cx="5254388" cy="4545990"/>
              </a:xfrm>
              <a:prstGeom prst="rect">
                <a:avLst/>
              </a:prstGeom>
              <a:blipFill>
                <a:blip r:embed="rId3"/>
                <a:stretch>
                  <a:fillRect l="-2436" t="-1879" r="-812" b="-10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224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19013-96EA-3C95-0787-DC92ACBA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758C8CFF-AEB2-8A0F-1F52-A7D6B125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87" y="237723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Training the Physics-informed Neural Network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79AE9668-9956-B10F-46C8-1F9D03D0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A41E74B5-6AE7-491D-98A4-90BB4712359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1ECC4C24-1A73-3D01-0E27-994AA644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3D03362E-5D8C-529C-3B7F-7B519DA8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E314755C-B2C8-445E-C9C6-724DB5CC82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4233" y="657573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Hyperparameter 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06613-ADE3-07B0-2304-D287C62FF7AF}"/>
              </a:ext>
            </a:extLst>
          </p:cNvPr>
          <p:cNvSpPr txBox="1"/>
          <p:nvPr/>
        </p:nvSpPr>
        <p:spPr>
          <a:xfrm>
            <a:off x="517810" y="1306738"/>
            <a:ext cx="10837889" cy="45459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Hyperparameters</a:t>
            </a:r>
            <a:r>
              <a:rPr lang="en-US" sz="2000" dirty="0">
                <a:solidFill>
                  <a:schemeClr val="tx1"/>
                </a:solidFill>
              </a:rPr>
              <a:t> must be appropriately determined for each problem.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r>
              <a:rPr lang="en-US" sz="2000" dirty="0"/>
              <a:t>The model architecture can be too </a:t>
            </a:r>
            <a:r>
              <a:rPr lang="en-US" sz="2000" b="1" dirty="0"/>
              <a:t>complex</a:t>
            </a:r>
            <a:r>
              <a:rPr lang="en-US" sz="2000" dirty="0"/>
              <a:t> and </a:t>
            </a:r>
            <a:r>
              <a:rPr lang="en-US" sz="2000" b="1" dirty="0"/>
              <a:t>not offer any additional accuracy</a:t>
            </a:r>
            <a:r>
              <a:rPr lang="en-US" sz="2000" dirty="0"/>
              <a:t>. </a:t>
            </a:r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endParaRPr lang="en-US" sz="2000" dirty="0"/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r>
              <a:rPr lang="en-US" sz="2000" dirty="0"/>
              <a:t>There must be a compromise between complexity and training time.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6C00A-3F5B-4317-A10F-C068FE72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0" y="3166360"/>
            <a:ext cx="1106779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09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ADD03-8557-BD7F-1C8B-171529D7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7F8A-045F-F80F-D789-0A749627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122FDA9E-D65D-4115-88D6-3944E97B9C78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9CADB-7863-473B-99E3-0034FD5DA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821AB-6934-2BFC-3BB4-FAADD3F5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pic>
        <p:nvPicPr>
          <p:cNvPr id="1026" name="Picture 2" descr="Figure: Artificial Intelligence, Machine Learning and Deep Learning |  Download Scientific Diagram">
            <a:extLst>
              <a:ext uri="{FF2B5EF4-FFF2-40B4-BE49-F238E27FC236}">
                <a16:creationId xmlns:a16="http://schemas.microsoft.com/office/drawing/2014/main" id="{37ED36D0-3430-4F99-4325-7E76FE118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9" b="1030"/>
          <a:stretch/>
        </p:blipFill>
        <p:spPr bwMode="auto">
          <a:xfrm>
            <a:off x="102031" y="229992"/>
            <a:ext cx="6458189" cy="61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38FDDB-69A7-F87D-B085-D16B947E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34" y="600631"/>
            <a:ext cx="5438685" cy="54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7866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69DBA-71D6-8A18-8B84-D672EC27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AC747F30-3D74-922F-11DF-F8FAC03F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What if I don’t have a GPU?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7C03B988-761C-7BFE-A337-726BB076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A330BD6A-E132-4531-A9CD-38469B004269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C44F6B42-472F-2B4A-E28A-0262FBB1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3FEC4922-41B9-2EEB-EBD9-D99767A9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D7E0AB2B-8EBF-3172-6AB3-9B7160B7EBA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Transfer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19404-E743-2C53-B5C5-6D79D804FE89}"/>
              </a:ext>
            </a:extLst>
          </p:cNvPr>
          <p:cNvSpPr txBox="1"/>
          <p:nvPr/>
        </p:nvSpPr>
        <p:spPr>
          <a:xfrm>
            <a:off x="588496" y="1622952"/>
            <a:ext cx="4349264" cy="45459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GB" sz="2000" b="1" i="0" dirty="0">
                <a:solidFill>
                  <a:srgbClr val="212529"/>
                </a:solidFill>
                <a:effectLst/>
              </a:rPr>
              <a:t>Transfer learning</a:t>
            </a:r>
            <a:r>
              <a:rPr lang="en-GB" sz="2000" b="0" i="0" dirty="0">
                <a:solidFill>
                  <a:srgbClr val="212529"/>
                </a:solidFill>
                <a:effectLst/>
              </a:rPr>
              <a:t> consists of taking features learned on one problem, and leveraging them on a new, similar problem.</a:t>
            </a:r>
            <a:endParaRPr lang="en-GB" sz="2000" b="1" i="0" dirty="0">
              <a:solidFill>
                <a:srgbClr val="212529"/>
              </a:solidFill>
              <a:effectLst/>
            </a:endParaRPr>
          </a:p>
          <a:p>
            <a:pPr marL="285750" indent="-285750" algn="just">
              <a:lnSpc>
                <a:spcPct val="105000"/>
              </a:lnSpc>
              <a:buFontTx/>
              <a:buChar char="-"/>
            </a:pPr>
            <a:endParaRPr lang="en-GB" sz="2000" dirty="0"/>
          </a:p>
          <a:p>
            <a:pPr algn="just">
              <a:lnSpc>
                <a:spcPct val="105000"/>
              </a:lnSpc>
            </a:pPr>
            <a:r>
              <a:rPr lang="en-GB" sz="2000" b="0" i="0" dirty="0">
                <a:effectLst/>
              </a:rPr>
              <a:t>It's a way to </a:t>
            </a:r>
            <a:r>
              <a:rPr lang="en-GB" sz="2000" b="1" i="0" dirty="0">
                <a:effectLst/>
              </a:rPr>
              <a:t>reuse models </a:t>
            </a:r>
            <a:r>
              <a:rPr lang="en-GB" sz="2000" b="0" i="0" dirty="0">
                <a:effectLst/>
              </a:rPr>
              <a:t>and knowledge to address new problems more </a:t>
            </a:r>
            <a:r>
              <a:rPr lang="en-GB" sz="2000" b="1" dirty="0"/>
              <a:t>efficiently. </a:t>
            </a:r>
            <a:endParaRPr lang="en-GB" sz="2000" b="1" i="0" dirty="0">
              <a:effectLst/>
            </a:endParaRPr>
          </a:p>
          <a:p>
            <a:pPr marL="285750" indent="-285750" algn="just">
              <a:lnSpc>
                <a:spcPct val="105000"/>
              </a:lnSpc>
              <a:buFontTx/>
              <a:buChar char="-"/>
            </a:pPr>
            <a:endParaRPr lang="en-GB" sz="2000" dirty="0"/>
          </a:p>
          <a:p>
            <a:pPr algn="just">
              <a:lnSpc>
                <a:spcPct val="105000"/>
              </a:lnSpc>
            </a:pPr>
            <a:r>
              <a:rPr lang="en-GB" sz="2000" b="0" i="0" dirty="0">
                <a:effectLst/>
              </a:rPr>
              <a:t>This has been used in many image classification algorithms. If a model is good at classifying racoons, it can probably be used to classify tanukis.</a:t>
            </a:r>
          </a:p>
          <a:p>
            <a:pPr marL="285750" indent="-285750" algn="just">
              <a:lnSpc>
                <a:spcPct val="105000"/>
              </a:lnSpc>
              <a:buFontTx/>
              <a:buChar char="-"/>
            </a:pPr>
            <a:endParaRPr lang="en-GB" sz="2000" dirty="0"/>
          </a:p>
          <a:p>
            <a:pPr marL="285750" indent="-285750" algn="just">
              <a:lnSpc>
                <a:spcPct val="105000"/>
              </a:lnSpc>
              <a:buFontTx/>
              <a:buChar char="-"/>
            </a:pPr>
            <a:endParaRPr lang="en-US" sz="2000" dirty="0"/>
          </a:p>
        </p:txBody>
      </p:sp>
      <p:pic>
        <p:nvPicPr>
          <p:cNvPr id="2050" name="Picture 2" descr="Raccoon and Tanuki">
            <a:extLst>
              <a:ext uri="{FF2B5EF4-FFF2-40B4-BE49-F238E27FC236}">
                <a16:creationId xmlns:a16="http://schemas.microsoft.com/office/drawing/2014/main" id="{52B313BC-A61C-4196-40EF-F12DA8CFA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46" y="3567133"/>
            <a:ext cx="4754905" cy="267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6C55A7B-B912-82FF-945F-D3A3A0425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8"/>
          <a:stretch/>
        </p:blipFill>
        <p:spPr bwMode="auto">
          <a:xfrm>
            <a:off x="5453623" y="549523"/>
            <a:ext cx="6358150" cy="27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E3589C-8FBC-19B4-C2D9-EBB2A842CBE6}"/>
              </a:ext>
            </a:extLst>
          </p:cNvPr>
          <p:cNvSpPr/>
          <p:nvPr/>
        </p:nvSpPr>
        <p:spPr>
          <a:xfrm flipH="1">
            <a:off x="5388712" y="1527858"/>
            <a:ext cx="707287" cy="59030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F0E37-2AC8-3AD1-119B-88C514887024}"/>
              </a:ext>
            </a:extLst>
          </p:cNvPr>
          <p:cNvSpPr/>
          <p:nvPr/>
        </p:nvSpPr>
        <p:spPr>
          <a:xfrm flipH="1">
            <a:off x="11131881" y="1138015"/>
            <a:ext cx="707287" cy="59030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37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51F9D-77EC-5144-C1AE-B450E318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Title 1">
            <a:extLst>
              <a:ext uri="{FF2B5EF4-FFF2-40B4-BE49-F238E27FC236}">
                <a16:creationId xmlns:a16="http://schemas.microsoft.com/office/drawing/2014/main" id="{73A73B88-5CE1-7170-B1CA-8DDB4EC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What if I don’t have a GPU?</a:t>
            </a:r>
          </a:p>
        </p:txBody>
      </p:sp>
      <p:sp>
        <p:nvSpPr>
          <p:cNvPr id="2057" name="Date Placeholder 4">
            <a:extLst>
              <a:ext uri="{FF2B5EF4-FFF2-40B4-BE49-F238E27FC236}">
                <a16:creationId xmlns:a16="http://schemas.microsoft.com/office/drawing/2014/main" id="{DDDD4178-4692-492E-E4A1-53CFF9E6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A330BD6A-E132-4531-A9CD-38469B004269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2059" name="Footer Placeholder 5">
            <a:extLst>
              <a:ext uri="{FF2B5EF4-FFF2-40B4-BE49-F238E27FC236}">
                <a16:creationId xmlns:a16="http://schemas.microsoft.com/office/drawing/2014/main" id="{982D75E0-E885-7F23-2B3D-2C58975B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2061" name="Slide Number Placeholder 6">
            <a:extLst>
              <a:ext uri="{FF2B5EF4-FFF2-40B4-BE49-F238E27FC236}">
                <a16:creationId xmlns:a16="http://schemas.microsoft.com/office/drawing/2014/main" id="{AA41E1D7-A281-FB7B-E151-40F72644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 dirty="0"/>
          </a:p>
        </p:txBody>
      </p:sp>
      <p:sp>
        <p:nvSpPr>
          <p:cNvPr id="2070" name="Subtitle 7">
            <a:extLst>
              <a:ext uri="{FF2B5EF4-FFF2-40B4-BE49-F238E27FC236}">
                <a16:creationId xmlns:a16="http://schemas.microsoft.com/office/drawing/2014/main" id="{B59201D1-B01B-7FD1-80E0-4D59EAA2094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Transfer Learning</a:t>
            </a:r>
          </a:p>
        </p:txBody>
      </p:sp>
      <p:pic>
        <p:nvPicPr>
          <p:cNvPr id="3" name="Picture 2" descr="A graph of loss comparison&#10;&#10;Description automatically generated">
            <a:extLst>
              <a:ext uri="{FF2B5EF4-FFF2-40B4-BE49-F238E27FC236}">
                <a16:creationId xmlns:a16="http://schemas.microsoft.com/office/drawing/2014/main" id="{261A6A17-9AAD-0C67-B004-E124F54C0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79" y="956056"/>
            <a:ext cx="6647725" cy="5094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9D584-EE8B-FF94-C014-A987077A19FD}"/>
              </a:ext>
            </a:extLst>
          </p:cNvPr>
          <p:cNvSpPr txBox="1"/>
          <p:nvPr/>
        </p:nvSpPr>
        <p:spPr>
          <a:xfrm>
            <a:off x="533347" y="1504793"/>
            <a:ext cx="4574831" cy="45459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400" dirty="0">
                <a:solidFill>
                  <a:schemeClr val="tx1"/>
                </a:solidFill>
              </a:rPr>
              <a:t>The neural network is trained initially for </a:t>
            </a:r>
            <a:r>
              <a:rPr lang="en-US" sz="2400" b="1" dirty="0">
                <a:solidFill>
                  <a:schemeClr val="tx1"/>
                </a:solidFill>
              </a:rPr>
              <a:t>50,000 epochs </a:t>
            </a:r>
            <a:r>
              <a:rPr lang="en-US" sz="2400" dirty="0">
                <a:solidFill>
                  <a:schemeClr val="tx1"/>
                </a:solidFill>
              </a:rPr>
              <a:t>for the coefficient in the </a:t>
            </a:r>
            <a:r>
              <a:rPr lang="en-US" sz="2400" b="1" dirty="0">
                <a:solidFill>
                  <a:schemeClr val="tx1"/>
                </a:solidFill>
              </a:rPr>
              <a:t>midpoint</a:t>
            </a:r>
            <a:r>
              <a:rPr lang="en-US" sz="2400" dirty="0">
                <a:solidFill>
                  <a:schemeClr val="tx1"/>
                </a:solidFill>
              </a:rPr>
              <a:t> of the training region</a:t>
            </a:r>
          </a:p>
          <a:p>
            <a:pPr algn="l">
              <a:lnSpc>
                <a:spcPct val="105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2400" dirty="0"/>
              <a:t>The model is then </a:t>
            </a:r>
            <a:r>
              <a:rPr lang="en-US" sz="2400" b="1" dirty="0"/>
              <a:t>re-trained </a:t>
            </a:r>
            <a:r>
              <a:rPr lang="en-US" sz="2400" dirty="0"/>
              <a:t>for a new coefficient/parameter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endParaRPr lang="en-US" sz="2400" dirty="0"/>
          </a:p>
          <a:p>
            <a:pPr algn="l">
              <a:lnSpc>
                <a:spcPct val="105000"/>
              </a:lnSpc>
            </a:pPr>
            <a:r>
              <a:rPr lang="en-US" sz="2400" dirty="0"/>
              <a:t>Each subsequent training session leads to a lower loss value, with </a:t>
            </a:r>
            <a:r>
              <a:rPr lang="en-US" sz="2400" b="1" dirty="0"/>
              <a:t>quicker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480651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A074-DEB3-4010-D086-6B0A6497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80A03C-23B9-51E6-4CF2-14D40F59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755B-8708-4B15-80AA-C6CC0E7F66E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8DC60FB-DAC6-D09B-0717-BBF6EFFE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C28908-8C77-83B4-9FBF-45255430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E06F0-52C0-859D-6B52-2FEDD4DF38B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86346" y="1371323"/>
                <a:ext cx="4475483" cy="4866481"/>
              </a:xfrm>
            </p:spPr>
            <p:txBody>
              <a:bodyPr/>
              <a:lstStyle/>
              <a:p>
                <a:pPr algn="just"/>
                <a:r>
                  <a:rPr lang="en-GB" sz="2200" dirty="0"/>
                  <a:t>The following plots are outputted from the model for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GB" sz="2200" b="1" dirty="0"/>
                  <a:t> years </a:t>
                </a:r>
                <a:r>
                  <a:rPr lang="en-GB" sz="2200" dirty="0"/>
                  <a:t>and </a:t>
                </a:r>
                <a:r>
                  <a:rPr lang="en-GB" sz="2200" b="1" dirty="0"/>
                  <a:t>1,000,000</a:t>
                </a:r>
                <a:r>
                  <a:rPr lang="en-GB" sz="2200" dirty="0"/>
                  <a:t> samples. The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values are varied over the testing region.</a:t>
                </a:r>
              </a:p>
              <a:p>
                <a:pPr algn="just"/>
                <a:endParaRPr lang="en-GB" sz="2200" dirty="0"/>
              </a:p>
              <a:p>
                <a:pPr algn="just"/>
                <a:r>
                  <a:rPr lang="en-GB" sz="2200" dirty="0"/>
                  <a:t>The model can also output a pore pressure for any grid size, or even a single point. The FEM solution </a:t>
                </a:r>
                <a:r>
                  <a:rPr lang="en-GB" sz="2200" b="1" dirty="0"/>
                  <a:t>would need to compute the entire </a:t>
                </a:r>
                <a:r>
                  <a:rPr lang="en-GB" sz="2200" dirty="0"/>
                  <a:t>solution first before evaluating a single point.</a:t>
                </a:r>
              </a:p>
              <a:p>
                <a:pPr algn="just"/>
                <a:endParaRPr lang="en-GB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E06F0-52C0-859D-6B52-2FEDD4DF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86346" y="1371323"/>
                <a:ext cx="4475483" cy="4866481"/>
              </a:xfrm>
              <a:blipFill>
                <a:blip r:embed="rId2"/>
                <a:stretch>
                  <a:fillRect l="-3815" t="-1880" r="-3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>
            <a:extLst>
              <a:ext uri="{FF2B5EF4-FFF2-40B4-BE49-F238E27FC236}">
                <a16:creationId xmlns:a16="http://schemas.microsoft.com/office/drawing/2014/main" id="{60B348AE-CBFF-0F9C-9BF9-F00DF9FC658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Pore Pressure Plots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13740-BF0D-325E-8A0F-9841E98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1" name="Picture 20" descr="A screenshot of a graph showing a heat wave&#10;&#10;Description automatically generated with medium confidence">
            <a:extLst>
              <a:ext uri="{FF2B5EF4-FFF2-40B4-BE49-F238E27FC236}">
                <a16:creationId xmlns:a16="http://schemas.microsoft.com/office/drawing/2014/main" id="{B9FAEAEB-0612-30B2-D9C8-558CB0062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50" y="252000"/>
            <a:ext cx="6013185" cy="6278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DF677-C319-38B0-D8EE-34D321F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914" y="2291263"/>
            <a:ext cx="862086" cy="25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593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AE68-7557-8F8F-3247-6F117FB3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F038-38EC-3F09-1979-A5A77A32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Mesh Constraint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BDF7D-CEBE-8EF8-37F9-C1A79A07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06A1E625-45AE-4091-AEED-066E43C825E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939EE-4542-43EC-F3FB-1B4921AA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C1AF7-F847-82D8-5DD0-AA316B2D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6" y="6350213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48DCE-DA54-196D-7560-F391948D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60" y="1704780"/>
            <a:ext cx="8172145" cy="36400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85E13-8712-21BA-B2CF-33C3D76275BA}"/>
              </a:ext>
            </a:extLst>
          </p:cNvPr>
          <p:cNvSpPr txBox="1">
            <a:spLocks/>
          </p:cNvSpPr>
          <p:nvPr/>
        </p:nvSpPr>
        <p:spPr>
          <a:xfrm>
            <a:off x="270013" y="1791542"/>
            <a:ext cx="3311388" cy="4866481"/>
          </a:xfrm>
          <a:prstGeom prst="rect">
            <a:avLst/>
          </a:prstGeom>
        </p:spPr>
        <p:txBody>
          <a:bodyPr/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FEM solutions are </a:t>
            </a:r>
            <a:r>
              <a:rPr lang="en-GB" sz="2400" b="1" dirty="0"/>
              <a:t>always constrained to a mesh.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r>
              <a:rPr lang="en-GB" sz="2400" dirty="0"/>
              <a:t>If a researcher would like to probe the value at a </a:t>
            </a:r>
            <a:r>
              <a:rPr lang="en-GB" sz="2400" b="1" dirty="0"/>
              <a:t>specific point</a:t>
            </a:r>
            <a:r>
              <a:rPr lang="en-GB" sz="2400" dirty="0"/>
              <a:t>, they must compute the FEM solution again.</a:t>
            </a:r>
          </a:p>
        </p:txBody>
      </p:sp>
    </p:spTree>
    <p:extLst>
      <p:ext uri="{BB962C8B-B14F-4D97-AF65-F5344CB8AC3E}">
        <p14:creationId xmlns:p14="http://schemas.microsoft.com/office/powerpoint/2010/main" val="28972256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EE806-1055-64AE-CE38-001EB4D76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D3564-DA51-9022-7839-86406AE9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1D136858-02A9-4C22-B4F7-34D71F4EB7E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5860-8CA6-CB15-9CAE-CCD92E1D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DC958-9041-6F71-1621-81F8FAE4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7" name="Picture 6" descr="A rainbow colored cube on a black background&#10;&#10;Description automatically generated">
            <a:extLst>
              <a:ext uri="{FF2B5EF4-FFF2-40B4-BE49-F238E27FC236}">
                <a16:creationId xmlns:a16="http://schemas.microsoft.com/office/drawing/2014/main" id="{F06ADBBD-D4F7-2FE9-A215-756D85425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48" y="1550961"/>
            <a:ext cx="4895181" cy="4710139"/>
          </a:xfrm>
          <a:prstGeom prst="rect">
            <a:avLst/>
          </a:prstGeom>
        </p:spPr>
      </p:pic>
      <p:pic>
        <p:nvPicPr>
          <p:cNvPr id="8" name="Content Placeholder 4" descr="A rainbow spectrum on a cube&#10;&#10;Description automatically generated">
            <a:extLst>
              <a:ext uri="{FF2B5EF4-FFF2-40B4-BE49-F238E27FC236}">
                <a16:creationId xmlns:a16="http://schemas.microsoft.com/office/drawing/2014/main" id="{998438FE-DE54-2DBF-F5BD-F9AD96BF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91"/>
          <a:stretch/>
        </p:blipFill>
        <p:spPr>
          <a:xfrm>
            <a:off x="316705" y="937962"/>
            <a:ext cx="5986514" cy="5455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92623-E04A-E150-D4E9-5115782F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Mesh Constraint</a:t>
            </a:r>
          </a:p>
        </p:txBody>
      </p:sp>
    </p:spTree>
    <p:extLst>
      <p:ext uri="{BB962C8B-B14F-4D97-AF65-F5344CB8AC3E}">
        <p14:creationId xmlns:p14="http://schemas.microsoft.com/office/powerpoint/2010/main" val="2059043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E640-D419-D422-2BF4-249F5EE1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15B63-4E8A-2716-17BE-3DE7A365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DE0A2E3A-449D-4E3F-8BA3-6AF1632C37DC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ED998-E5C3-B287-4C11-801D9AF8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6177" y="6392862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4FCB9-F3AE-0677-C4CF-3D4502D9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F436A-51CC-03D0-B7EB-2E1B4AE502AF}"/>
              </a:ext>
            </a:extLst>
          </p:cNvPr>
          <p:cNvSpPr txBox="1"/>
          <p:nvPr/>
        </p:nvSpPr>
        <p:spPr>
          <a:xfrm>
            <a:off x="2210937" y="1457269"/>
            <a:ext cx="8590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Futura-Medium" panose="020B0600000000000000" pitchFamily="34" charset="0"/>
              </a:rPr>
              <a:t>Three Layers				         One Layer		</a:t>
            </a:r>
            <a:endParaRPr lang="en-GB" sz="2200" dirty="0">
              <a:latin typeface="Futura-Medium" panose="020B0600000000000000" pitchFamily="34" charset="0"/>
            </a:endParaRPr>
          </a:p>
        </p:txBody>
      </p:sp>
      <p:pic>
        <p:nvPicPr>
          <p:cNvPr id="7" name="Picture 6" descr="A rainbow colored cube with grey squares&#10;&#10;Description automatically generated with medium confidence">
            <a:extLst>
              <a:ext uri="{FF2B5EF4-FFF2-40B4-BE49-F238E27FC236}">
                <a16:creationId xmlns:a16="http://schemas.microsoft.com/office/drawing/2014/main" id="{2B30326C-243A-36DD-C591-B66D550A8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16942" r="7831" b="11968"/>
          <a:stretch/>
        </p:blipFill>
        <p:spPr>
          <a:xfrm>
            <a:off x="5936457" y="1947830"/>
            <a:ext cx="5364836" cy="4291997"/>
          </a:xfrm>
          <a:prstGeom prst="rect">
            <a:avLst/>
          </a:prstGeom>
        </p:spPr>
      </p:pic>
      <p:pic>
        <p:nvPicPr>
          <p:cNvPr id="8" name="Picture 7" descr="A computer generated image of a cube&#10;&#10;Description automatically generated">
            <a:extLst>
              <a:ext uri="{FF2B5EF4-FFF2-40B4-BE49-F238E27FC236}">
                <a16:creationId xmlns:a16="http://schemas.microsoft.com/office/drawing/2014/main" id="{C295961E-BC39-ADB2-8E39-3D038EA0F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14971" r="7032" b="11918"/>
          <a:stretch/>
        </p:blipFill>
        <p:spPr>
          <a:xfrm>
            <a:off x="620160" y="1774933"/>
            <a:ext cx="5475840" cy="4464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AE37F-8CA6-02B1-C147-EF33E1DD4F01}"/>
              </a:ext>
            </a:extLst>
          </p:cNvPr>
          <p:cNvSpPr txBox="1"/>
          <p:nvPr/>
        </p:nvSpPr>
        <p:spPr>
          <a:xfrm rot="16200000">
            <a:off x="10064001" y="3588825"/>
            <a:ext cx="2988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Normalised Pore Pressure u/u</a:t>
            </a:r>
            <a:r>
              <a:rPr lang="en-US" sz="13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endParaRPr lang="en-GB" sz="13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1869388-C537-5989-C145-90BDDB74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20"/>
            <a:ext cx="7078595" cy="750354"/>
          </a:xfrm>
        </p:spPr>
        <p:txBody>
          <a:bodyPr/>
          <a:lstStyle/>
          <a:p>
            <a:r>
              <a:rPr lang="en-US" dirty="0"/>
              <a:t>What about one layer?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071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72EA-CDC6-8E8B-E582-5FB71D8B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050D9-4B13-ADF0-068B-AD90B5E7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518E-E7B7-4BC9-AB35-BA1E4875AFF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DFDA0-EB44-10A8-1BFA-5AA565DD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7E6FE-CABD-70D1-F4FB-3175B64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862FDEA2-002B-96AA-F9AC-47D4C5D2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" t="6404" r="9590" b="2612"/>
          <a:stretch/>
        </p:blipFill>
        <p:spPr>
          <a:xfrm>
            <a:off x="204492" y="1659034"/>
            <a:ext cx="4732084" cy="3539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47ED9-97CE-C717-A418-5C2C06B0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32" y="766868"/>
            <a:ext cx="6814176" cy="1658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35D3A4-4813-48DC-2897-D66D8642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92" y="2470726"/>
            <a:ext cx="6809392" cy="1641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88216-9D65-E07E-B54C-1380DAF3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96" y="4184177"/>
            <a:ext cx="6814177" cy="16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643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FC49-10CE-97D8-4239-BDCDD425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2D176-100E-8CAB-7900-B23C0E45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518E-E7B7-4BC9-AB35-BA1E4875AFF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C3E3D-36B6-6AD2-3966-AF5B3A6C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772DC-0EEE-032B-AB1E-43586FE0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7" name="Picture 6" descr="A group of blue cubes&#10;&#10;Description automatically generated">
            <a:extLst>
              <a:ext uri="{FF2B5EF4-FFF2-40B4-BE49-F238E27FC236}">
                <a16:creationId xmlns:a16="http://schemas.microsoft.com/office/drawing/2014/main" id="{2D0D8AF1-7788-233B-7383-1BC9C818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5" y="276322"/>
            <a:ext cx="9955900" cy="61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590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4F3D7-68A8-7593-0CCB-FD83E865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814-09BE-4D96-65D4-576A4C02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327819"/>
            <a:ext cx="5509300" cy="866064"/>
          </a:xfrm>
        </p:spPr>
        <p:txBody>
          <a:bodyPr/>
          <a:lstStyle/>
          <a:p>
            <a:r>
              <a:rPr lang="en-US" dirty="0"/>
              <a:t>Execution Times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DC1F7-9A85-211A-7B0C-01DA2CDF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9C0ABFDF-34F6-4632-9563-0CB316D39F1F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FE58F-E205-E043-0EFD-277DFA4B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6340" y="6392862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A6859-5547-55DF-5566-1D05364E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B894C-2B14-51E4-55F5-EFBAD92EAB62}"/>
              </a:ext>
            </a:extLst>
          </p:cNvPr>
          <p:cNvSpPr txBox="1"/>
          <p:nvPr/>
        </p:nvSpPr>
        <p:spPr>
          <a:xfrm>
            <a:off x="186371" y="1467458"/>
            <a:ext cx="5937251" cy="445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400" dirty="0">
                <a:solidFill>
                  <a:schemeClr val="tx1"/>
                </a:solidFill>
              </a:rPr>
              <a:t>How long does it take the FEM to evaluate the 1 million data </a:t>
            </a:r>
            <a:r>
              <a:rPr lang="en-US" sz="2400" dirty="0"/>
              <a:t>points </a:t>
            </a:r>
            <a:r>
              <a:rPr lang="en-US" sz="2400" dirty="0">
                <a:solidFill>
                  <a:schemeClr val="tx1"/>
                </a:solidFill>
              </a:rPr>
              <a:t>required for the following plot?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29A1C-285C-EB4A-53D0-909D66CB5334}"/>
              </a:ext>
            </a:extLst>
          </p:cNvPr>
          <p:cNvSpPr txBox="1"/>
          <p:nvPr/>
        </p:nvSpPr>
        <p:spPr>
          <a:xfrm>
            <a:off x="826942" y="2961542"/>
            <a:ext cx="4656108" cy="445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400" b="1" dirty="0"/>
              <a:t>2</a:t>
            </a:r>
            <a:r>
              <a:rPr lang="en-US" sz="2400" b="1" dirty="0">
                <a:solidFill>
                  <a:schemeClr val="tx1"/>
                </a:solidFill>
              </a:rPr>
              <a:t> hours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EF19C-5B93-37F2-4C01-D13F149028F9}"/>
              </a:ext>
            </a:extLst>
          </p:cNvPr>
          <p:cNvSpPr txBox="1"/>
          <p:nvPr/>
        </p:nvSpPr>
        <p:spPr>
          <a:xfrm>
            <a:off x="-76507" y="3870383"/>
            <a:ext cx="6200129" cy="445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400" dirty="0">
                <a:solidFill>
                  <a:schemeClr val="tx1"/>
                </a:solidFill>
              </a:rPr>
              <a:t>How long does it take the PINN?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78D14-6C13-0404-3BF6-1B15C79C2381}"/>
              </a:ext>
            </a:extLst>
          </p:cNvPr>
          <p:cNvSpPr txBox="1"/>
          <p:nvPr/>
        </p:nvSpPr>
        <p:spPr>
          <a:xfrm>
            <a:off x="1575396" y="4761098"/>
            <a:ext cx="1973497" cy="445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400" b="1" dirty="0">
                <a:solidFill>
                  <a:schemeClr val="tx1"/>
                </a:solidFill>
              </a:rPr>
              <a:t>0.12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CA54C-4E0C-F680-DF55-E6888179EA7F}"/>
              </a:ext>
            </a:extLst>
          </p:cNvPr>
          <p:cNvSpPr txBox="1"/>
          <p:nvPr/>
        </p:nvSpPr>
        <p:spPr>
          <a:xfrm>
            <a:off x="2600830" y="4761098"/>
            <a:ext cx="1973497" cy="445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2400" b="1" dirty="0">
                <a:solidFill>
                  <a:schemeClr val="tx1"/>
                </a:solidFill>
              </a:rPr>
              <a:t>seconds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graph with a line and dots&#10;&#10;Description automatically generated with medium confidence">
            <a:extLst>
              <a:ext uri="{FF2B5EF4-FFF2-40B4-BE49-F238E27FC236}">
                <a16:creationId xmlns:a16="http://schemas.microsoft.com/office/drawing/2014/main" id="{6A64C976-7B03-30D2-24AF-42BF0185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2" y="1347604"/>
            <a:ext cx="6011307" cy="46235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94827B-3A96-4354-771F-C21447554ACD}"/>
                  </a:ext>
                </a:extLst>
              </p:cNvPr>
              <p:cNvSpPr txBox="1"/>
              <p:nvPr/>
            </p:nvSpPr>
            <p:spPr>
              <a:xfrm>
                <a:off x="6602046" y="1577051"/>
                <a:ext cx="4656108" cy="185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</a:rPr>
                  <a:t>The FEM solution is computed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𝟓𝟎𝟎𝟎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, the minimum number of steps to give an ‘</a:t>
                </a:r>
                <a:r>
                  <a:rPr lang="en-GB" sz="2000" b="1" dirty="0">
                    <a:solidFill>
                      <a:schemeClr val="tx1"/>
                    </a:solidFill>
                  </a:rPr>
                  <a:t>acceptable’</a:t>
                </a:r>
                <a:r>
                  <a:rPr lang="en-GB" sz="2000" dirty="0">
                    <a:solidFill>
                      <a:schemeClr val="tx1"/>
                    </a:solidFill>
                  </a:rPr>
                  <a:t> solution with similar accuracy</a:t>
                </a: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GB" sz="2000" dirty="0">
                    <a:solidFill>
                      <a:schemeClr val="tx1"/>
                    </a:solidFill>
                  </a:rPr>
                  <a:t>Each method is used to compute a pore pressure solution with a given number of samples,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. The root mean squared error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(RMSE)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is then calculated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r>
                  <a:rPr lang="en-GB" sz="2000" dirty="0"/>
                  <a:t>The execution times are </a:t>
                </a:r>
                <a:r>
                  <a:rPr lang="en-GB" sz="2000" b="1" dirty="0"/>
                  <a:t>linearly fitted </a:t>
                </a:r>
                <a:r>
                  <a:rPr lang="en-GB" sz="2000" dirty="0"/>
                  <a:t>to extrapolate and predict the time taken for </a:t>
                </a:r>
                <a:r>
                  <a:rPr lang="en-GB" sz="2000" b="1" dirty="0"/>
                  <a:t>1 billion samples.</a:t>
                </a:r>
                <a:endParaRPr lang="en-GB" sz="2000" b="1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/>
              </a:p>
              <a:p>
                <a:pPr marL="285750" indent="-285750" algn="l">
                  <a:lnSpc>
                    <a:spcPct val="105000"/>
                  </a:lnSpc>
                  <a:buFontTx/>
                  <a:buChar char="-"/>
                </a:pPr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94827B-3A96-4354-771F-C21447554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046" y="1577051"/>
                <a:ext cx="4656108" cy="1851949"/>
              </a:xfrm>
              <a:prstGeom prst="rect">
                <a:avLst/>
              </a:prstGeom>
              <a:blipFill>
                <a:blip r:embed="rId3"/>
                <a:stretch>
                  <a:fillRect l="-3141" t="-4605" r="-4581" b="-149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B4B1890-E89E-09DF-2616-8D668648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55" y="1275017"/>
            <a:ext cx="5498740" cy="4768715"/>
          </a:xfrm>
          <a:prstGeom prst="rect">
            <a:avLst/>
          </a:prstGeom>
        </p:spPr>
      </p:pic>
      <p:pic>
        <p:nvPicPr>
          <p:cNvPr id="18" name="Picture 17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F9D13FAC-89B7-F054-D1DE-466BC1F08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27" y="1287717"/>
            <a:ext cx="6118891" cy="48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orful graph of a square&#10;&#10;Description automatically generated with medium confidence">
            <a:extLst>
              <a:ext uri="{FF2B5EF4-FFF2-40B4-BE49-F238E27FC236}">
                <a16:creationId xmlns:a16="http://schemas.microsoft.com/office/drawing/2014/main" id="{A1261112-E23D-0E23-C0E2-3C05FBFDF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11877" b="10907"/>
          <a:stretch/>
        </p:blipFill>
        <p:spPr>
          <a:xfrm>
            <a:off x="2710418" y="365125"/>
            <a:ext cx="6771164" cy="612775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C38CD-1946-3226-68C9-5FD02E65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F312-03EB-4154-8889-52BBEB3B2CF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59B16-2CB5-DD27-7D92-E0A130A3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C1629-9DB0-534B-7FC2-B0340001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2045-3EB6-45C7-B047-A0263547C689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1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sz="3200" dirty="0"/>
              <a:t>Neural Network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415263"/>
            <a:ext cx="1234282" cy="137319"/>
          </a:xfrm>
        </p:spPr>
        <p:txBody>
          <a:bodyPr/>
          <a:lstStyle/>
          <a:p>
            <a:fld id="{78DBCA8C-0431-4B45-9147-88B5F166BB8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415263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DFAD776-A31E-C977-7A73-F870E44ED2E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438" y="711359"/>
            <a:ext cx="11541125" cy="371475"/>
          </a:xfrm>
        </p:spPr>
        <p:txBody>
          <a:bodyPr/>
          <a:lstStyle/>
          <a:p>
            <a:r>
              <a:rPr lang="en-US" sz="3200" dirty="0"/>
              <a:t>Feed Forward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763097-1A1B-FDC0-31D4-BF381246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7" y="1209345"/>
            <a:ext cx="7339159" cy="36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8AA9CF-F1B3-F36E-5D58-8F464655B55C}"/>
              </a:ext>
            </a:extLst>
          </p:cNvPr>
          <p:cNvSpPr txBox="1"/>
          <p:nvPr/>
        </p:nvSpPr>
        <p:spPr>
          <a:xfrm>
            <a:off x="7925155" y="583276"/>
            <a:ext cx="3941407" cy="3109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feed-forward neural network is constructed and trained using input data. The model will train the </a:t>
            </a:r>
            <a:r>
              <a:rPr lang="en-US" b="1" dirty="0">
                <a:solidFill>
                  <a:schemeClr val="tx1"/>
                </a:solidFill>
              </a:rPr>
              <a:t>weights</a:t>
            </a:r>
            <a:r>
              <a:rPr lang="en-US" dirty="0">
                <a:solidFill>
                  <a:schemeClr val="tx1"/>
                </a:solidFill>
              </a:rPr>
              <a:t> by minimising the </a:t>
            </a:r>
            <a:r>
              <a:rPr lang="en-US" b="1" dirty="0">
                <a:solidFill>
                  <a:schemeClr val="tx1"/>
                </a:solidFill>
              </a:rPr>
              <a:t>loss function</a:t>
            </a:r>
          </a:p>
          <a:p>
            <a:pPr algn="just">
              <a:lnSpc>
                <a:spcPct val="105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 algn="just">
              <a:lnSpc>
                <a:spcPct val="105000"/>
              </a:lnSpc>
            </a:pPr>
            <a:r>
              <a:rPr lang="en-GB" dirty="0">
                <a:solidFill>
                  <a:schemeClr val="tx1"/>
                </a:solidFill>
              </a:rPr>
              <a:t>Neurons within these layers are interconnected, adjusting weights and biases through training to improve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59CF62-E9B4-D6C0-1B96-2635907F2477}"/>
                  </a:ext>
                </a:extLst>
              </p:cNvPr>
              <p:cNvSpPr txBox="1"/>
              <p:nvPr/>
            </p:nvSpPr>
            <p:spPr>
              <a:xfrm>
                <a:off x="904240" y="1953260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59CF62-E9B4-D6C0-1B96-2635907F2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1953260"/>
                <a:ext cx="335280" cy="4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2C995-7CC8-1942-6B5E-9890790CF8CF}"/>
                  </a:ext>
                </a:extLst>
              </p:cNvPr>
              <p:cNvSpPr txBox="1"/>
              <p:nvPr/>
            </p:nvSpPr>
            <p:spPr>
              <a:xfrm>
                <a:off x="904240" y="2612549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2C995-7CC8-1942-6B5E-9890790C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2612549"/>
                <a:ext cx="335280" cy="4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EEB20A-4F65-1927-4972-B6E1A9BBA663}"/>
                  </a:ext>
                </a:extLst>
              </p:cNvPr>
              <p:cNvSpPr txBox="1"/>
              <p:nvPr/>
            </p:nvSpPr>
            <p:spPr>
              <a:xfrm>
                <a:off x="904240" y="3312880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EEB20A-4F65-1927-4972-B6E1A9BB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3312880"/>
                <a:ext cx="335280" cy="416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9C22C0-FAF5-7F5A-DBD9-3315F0289355}"/>
                  </a:ext>
                </a:extLst>
              </p:cNvPr>
              <p:cNvSpPr txBox="1"/>
              <p:nvPr/>
            </p:nvSpPr>
            <p:spPr>
              <a:xfrm>
                <a:off x="2827864" y="1544320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9C22C0-FAF5-7F5A-DBD9-3315F028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1544320"/>
                <a:ext cx="335280" cy="416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14548-FEC4-A4B4-FC3E-816FF8D0E0C0}"/>
                  </a:ext>
                </a:extLst>
              </p:cNvPr>
              <p:cNvSpPr txBox="1"/>
              <p:nvPr/>
            </p:nvSpPr>
            <p:spPr>
              <a:xfrm>
                <a:off x="2827864" y="2218849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14548-FEC4-A4B4-FC3E-816FF8D0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2218849"/>
                <a:ext cx="335280" cy="4165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2CCB70-A3C1-8780-A681-23B2A5C34501}"/>
                  </a:ext>
                </a:extLst>
              </p:cNvPr>
              <p:cNvSpPr txBox="1"/>
              <p:nvPr/>
            </p:nvSpPr>
            <p:spPr>
              <a:xfrm>
                <a:off x="2827864" y="2893378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2CCB70-A3C1-8780-A681-23B2A5C34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2893378"/>
                <a:ext cx="335280" cy="416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26C4-7969-6C62-F659-2E124E17AC40}"/>
                  </a:ext>
                </a:extLst>
              </p:cNvPr>
              <p:cNvSpPr txBox="1"/>
              <p:nvPr/>
            </p:nvSpPr>
            <p:spPr>
              <a:xfrm>
                <a:off x="2827864" y="3567907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26C4-7969-6C62-F659-2E124E17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3567907"/>
                <a:ext cx="335280" cy="4165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3CE3BC-AA35-5FE4-154A-0C84E73C2872}"/>
                  </a:ext>
                </a:extLst>
              </p:cNvPr>
              <p:cNvSpPr txBox="1"/>
              <p:nvPr/>
            </p:nvSpPr>
            <p:spPr>
              <a:xfrm>
                <a:off x="4953289" y="1544320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3CE3BC-AA35-5FE4-154A-0C84E73C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289" y="1544320"/>
                <a:ext cx="335280" cy="4165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AE0FB0-12DE-3872-52EF-DE2DB81657AE}"/>
                  </a:ext>
                </a:extLst>
              </p:cNvPr>
              <p:cNvSpPr txBox="1"/>
              <p:nvPr/>
            </p:nvSpPr>
            <p:spPr>
              <a:xfrm>
                <a:off x="4953289" y="2218849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AE0FB0-12DE-3872-52EF-DE2DB8165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289" y="2218849"/>
                <a:ext cx="335280" cy="4165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FCC511-7C8F-089E-E0C9-62671B0C8084}"/>
                  </a:ext>
                </a:extLst>
              </p:cNvPr>
              <p:cNvSpPr txBox="1"/>
              <p:nvPr/>
            </p:nvSpPr>
            <p:spPr>
              <a:xfrm>
                <a:off x="4953289" y="2893378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FCC511-7C8F-089E-E0C9-62671B0C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289" y="2893378"/>
                <a:ext cx="335280" cy="4165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C3F6CC-472F-13FB-B6AF-FE453E0DCE90}"/>
                  </a:ext>
                </a:extLst>
              </p:cNvPr>
              <p:cNvSpPr txBox="1"/>
              <p:nvPr/>
            </p:nvSpPr>
            <p:spPr>
              <a:xfrm>
                <a:off x="4953289" y="3567907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C3F6CC-472F-13FB-B6AF-FE453E0D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289" y="3567907"/>
                <a:ext cx="335280" cy="4165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8A0552-23EE-1724-8C89-B8E5C63DDBD7}"/>
                  </a:ext>
                </a:extLst>
              </p:cNvPr>
              <p:cNvSpPr txBox="1"/>
              <p:nvPr/>
            </p:nvSpPr>
            <p:spPr>
              <a:xfrm>
                <a:off x="6775343" y="2499678"/>
                <a:ext cx="335280" cy="41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8A0552-23EE-1724-8C89-B8E5C63D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43" y="2499678"/>
                <a:ext cx="335280" cy="4165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4A3AD17-CBC0-B4F2-9391-CECE33E8436C}"/>
              </a:ext>
            </a:extLst>
          </p:cNvPr>
          <p:cNvCxnSpPr>
            <a:cxnSpLocks/>
          </p:cNvCxnSpPr>
          <p:nvPr/>
        </p:nvCxnSpPr>
        <p:spPr>
          <a:xfrm>
            <a:off x="6913379" y="3881203"/>
            <a:ext cx="881499" cy="792094"/>
          </a:xfrm>
          <a:prstGeom prst="bentConnector3">
            <a:avLst>
              <a:gd name="adj1" fmla="val 273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A01D88-30E1-6D41-067B-4DAC96E12682}"/>
                  </a:ext>
                </a:extLst>
              </p:cNvPr>
              <p:cNvSpPr txBox="1"/>
              <p:nvPr/>
            </p:nvSpPr>
            <p:spPr>
              <a:xfrm>
                <a:off x="7794876" y="3729440"/>
                <a:ext cx="3877309" cy="1285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Calculate the Loss</a:t>
                </a:r>
                <a:endParaRPr lang="en-US" sz="2800" b="1" i="1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A01D88-30E1-6D41-067B-4DAC96E12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876" y="3729440"/>
                <a:ext cx="3877309" cy="1285123"/>
              </a:xfrm>
              <a:prstGeom prst="rect">
                <a:avLst/>
              </a:prstGeom>
              <a:blipFill>
                <a:blip r:embed="rId15"/>
                <a:stretch>
                  <a:fillRect l="-4874" t="-8057" b="-14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C2D5433-4DC8-6434-08F9-0249C24A676D}"/>
              </a:ext>
            </a:extLst>
          </p:cNvPr>
          <p:cNvSpPr txBox="1"/>
          <p:nvPr/>
        </p:nvSpPr>
        <p:spPr>
          <a:xfrm>
            <a:off x="7110623" y="42065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ECAEA9E-1357-F926-ECA8-C269B45EA6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6089" y="5311277"/>
            <a:ext cx="3586400" cy="209887"/>
          </a:xfrm>
          <a:prstGeom prst="bentConnector3">
            <a:avLst>
              <a:gd name="adj1" fmla="val -52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2E93468C-5E22-8C68-E9E4-D34EDD59DA27}"/>
              </a:ext>
            </a:extLst>
          </p:cNvPr>
          <p:cNvSpPr/>
          <p:nvPr/>
        </p:nvSpPr>
        <p:spPr>
          <a:xfrm>
            <a:off x="4292982" y="5050627"/>
            <a:ext cx="1633499" cy="923860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A56531-FB7A-305C-9A2D-7067612C0442}"/>
                  </a:ext>
                </a:extLst>
              </p:cNvPr>
              <p:cNvSpPr txBox="1"/>
              <p:nvPr/>
            </p:nvSpPr>
            <p:spPr>
              <a:xfrm>
                <a:off x="4492590" y="5386689"/>
                <a:ext cx="1234282" cy="732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A56531-FB7A-305C-9A2D-7067612C0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590" y="5386689"/>
                <a:ext cx="1234282" cy="7320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6A0CED4-8F01-C540-E4AC-9CEC91816440}"/>
              </a:ext>
            </a:extLst>
          </p:cNvPr>
          <p:cNvCxnSpPr/>
          <p:nvPr/>
        </p:nvCxnSpPr>
        <p:spPr>
          <a:xfrm rot="10800000">
            <a:off x="2026920" y="4899661"/>
            <a:ext cx="2110740" cy="621505"/>
          </a:xfrm>
          <a:prstGeom prst="bentConnector3">
            <a:avLst>
              <a:gd name="adj1" fmla="val 998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29BF14-9E87-0FA1-4E5E-50696253D3E9}"/>
              </a:ext>
            </a:extLst>
          </p:cNvPr>
          <p:cNvSpPr txBox="1"/>
          <p:nvPr/>
        </p:nvSpPr>
        <p:spPr>
          <a:xfrm>
            <a:off x="1094740" y="4711543"/>
            <a:ext cx="1493520" cy="4165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Update</a:t>
            </a:r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weights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AA4F7E-5168-6419-5C45-9E90B183332E}"/>
              </a:ext>
            </a:extLst>
          </p:cNvPr>
          <p:cNvSpPr txBox="1"/>
          <p:nvPr/>
        </p:nvSpPr>
        <p:spPr>
          <a:xfrm>
            <a:off x="3729969" y="5200947"/>
            <a:ext cx="541585" cy="4489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No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7006D04-5BF3-0678-6E81-997D0F9C9368}"/>
              </a:ext>
            </a:extLst>
          </p:cNvPr>
          <p:cNvCxnSpPr>
            <a:cxnSpLocks/>
          </p:cNvCxnSpPr>
          <p:nvPr/>
        </p:nvCxnSpPr>
        <p:spPr>
          <a:xfrm rot="5400000">
            <a:off x="4000086" y="5104980"/>
            <a:ext cx="191848" cy="202744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FE92D57-95F4-C8CA-1A06-37AD3943D077}"/>
              </a:ext>
            </a:extLst>
          </p:cNvPr>
          <p:cNvSpPr txBox="1"/>
          <p:nvPr/>
        </p:nvSpPr>
        <p:spPr>
          <a:xfrm>
            <a:off x="2081947" y="6074339"/>
            <a:ext cx="944881" cy="27375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Finish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79D9399-F5C7-2448-98B5-0516F5A0AD0C}"/>
              </a:ext>
            </a:extLst>
          </p:cNvPr>
          <p:cNvSpPr txBox="1"/>
          <p:nvPr/>
        </p:nvSpPr>
        <p:spPr>
          <a:xfrm>
            <a:off x="5307507" y="5985091"/>
            <a:ext cx="541585" cy="4489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Yes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46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 animBg="1"/>
      <p:bldP spid="49" grpId="0"/>
      <p:bldP spid="60" grpId="0"/>
      <p:bldP spid="61" grpId="0"/>
      <p:bldP spid="1029" grpId="0" animBg="1"/>
      <p:bldP spid="10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71D2-81C9-3CEC-CFE0-DB236AD0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AD507-AA55-2775-A9CD-3705B379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F312-03EB-4154-8889-52BBEB3B2CF3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BE0CE-590B-7837-CB6A-5E125283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9EE68-A5BE-AB5F-CAC8-F69E0725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2045-3EB6-45C7-B047-A0263547C689}" type="slidenum">
              <a:rPr lang="en-GB" smtClean="0"/>
              <a:t>40</a:t>
            </a:fld>
            <a:endParaRPr lang="en-GB" dirty="0"/>
          </a:p>
        </p:txBody>
      </p:sp>
      <p:pic>
        <p:nvPicPr>
          <p:cNvPr id="6" name="Content Placeholder 5" descr="A graph of a square object&#10;&#10;Description automatically generated with medium confidence">
            <a:extLst>
              <a:ext uri="{FF2B5EF4-FFF2-40B4-BE49-F238E27FC236}">
                <a16:creationId xmlns:a16="http://schemas.microsoft.com/office/drawing/2014/main" id="{083B4768-2566-1460-68D5-89F88E83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6" t="10398" r="9025" b="11064"/>
          <a:stretch/>
        </p:blipFill>
        <p:spPr>
          <a:xfrm>
            <a:off x="136478" y="596182"/>
            <a:ext cx="5564685" cy="5684798"/>
          </a:xfrm>
        </p:spPr>
      </p:pic>
      <p:pic>
        <p:nvPicPr>
          <p:cNvPr id="8" name="Content Placeholder 7" descr="A red cube with a grid and numbers&#10;&#10;AI-generated content may be incorrect.">
            <a:extLst>
              <a:ext uri="{FF2B5EF4-FFF2-40B4-BE49-F238E27FC236}">
                <a16:creationId xmlns:a16="http://schemas.microsoft.com/office/drawing/2014/main" id="{6B8032D4-8472-A827-0ABD-8BFB7B903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3115" r="-1688" b="11434"/>
          <a:stretch/>
        </p:blipFill>
        <p:spPr>
          <a:xfrm>
            <a:off x="5936755" y="751147"/>
            <a:ext cx="6297091" cy="55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1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D2FAB-7E69-2DDD-E03F-C1374BE0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768B-AFAD-651C-F899-717D562F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10225325" cy="5933281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0CABD-D255-25A9-353A-4F1E1259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00BFE98-9FE5-49B5-A9A8-E458DF3ACFE9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B4809-63CB-22A8-A73B-1775540D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ECE0A-354B-5931-AD32-E89627B8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FAB40B-52E1-0A90-95FF-843596A9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9110" r="6770" b="1883"/>
          <a:stretch/>
        </p:blipFill>
        <p:spPr>
          <a:xfrm>
            <a:off x="318294" y="1338233"/>
            <a:ext cx="6190039" cy="4499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AD731-F011-1D33-8A93-2D6B5C7D5609}"/>
              </a:ext>
            </a:extLst>
          </p:cNvPr>
          <p:cNvSpPr txBox="1"/>
          <p:nvPr/>
        </p:nvSpPr>
        <p:spPr>
          <a:xfrm>
            <a:off x="6844506" y="1176901"/>
            <a:ext cx="4829334" cy="1851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400" dirty="0"/>
              <a:t>The input coefficients are </a:t>
            </a:r>
            <a:r>
              <a:rPr lang="en-US" sz="2400" b="1" dirty="0"/>
              <a:t>varied singularly </a:t>
            </a:r>
            <a:r>
              <a:rPr lang="en-US" sz="2400" dirty="0"/>
              <a:t>for each layer, keeping the other two coefficients </a:t>
            </a:r>
            <a:r>
              <a:rPr lang="en-US" sz="2400" b="1" dirty="0"/>
              <a:t>constant at 0.05</a:t>
            </a:r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endParaRPr lang="en-US" sz="2400" dirty="0"/>
          </a:p>
          <a:p>
            <a:pPr algn="l">
              <a:lnSpc>
                <a:spcPct val="105000"/>
              </a:lnSpc>
            </a:pPr>
            <a:r>
              <a:rPr lang="en-US" sz="2400" dirty="0"/>
              <a:t>The RMSE is calculated between the model’s output and the exact solution.</a:t>
            </a:r>
          </a:p>
          <a:p>
            <a:pPr marL="285750" indent="-285750" algn="l">
              <a:lnSpc>
                <a:spcPct val="105000"/>
              </a:lnSpc>
              <a:buFontTx/>
              <a:buChar char="-"/>
            </a:pPr>
            <a:endParaRPr lang="en-US" sz="2400" dirty="0"/>
          </a:p>
          <a:p>
            <a:pPr algn="l">
              <a:lnSpc>
                <a:spcPct val="105000"/>
              </a:lnSpc>
            </a:pPr>
            <a:r>
              <a:rPr lang="en-US" sz="2400" dirty="0"/>
              <a:t>The plot shows that the performance of the model </a:t>
            </a:r>
            <a:r>
              <a:rPr lang="en-US" sz="2400" b="1" dirty="0"/>
              <a:t>is poor for values further away</a:t>
            </a:r>
            <a:r>
              <a:rPr lang="en-US" sz="2400" dirty="0"/>
              <a:t> from the training points, as expected.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9567072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1FCE-77B6-CB71-C857-E165B47E7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D6B1-C141-C400-2405-F03E70D8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56BECF7-3683-4172-935D-97CEFC9764E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A58F2-E9F3-508A-D98D-177EA5A6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BFC5-EAFD-2042-0DC7-7EF6E2DA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7736-EBCD-B304-030B-7DF64EF28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2417763"/>
            <a:ext cx="9144000" cy="1847850"/>
          </a:xfrm>
        </p:spPr>
        <p:txBody>
          <a:bodyPr/>
          <a:lstStyle/>
          <a:p>
            <a:r>
              <a:rPr lang="en-US" dirty="0"/>
              <a:t>Inversion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3A215-138E-9940-3B06-8A9C1854D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00" y="4383088"/>
            <a:ext cx="9144000" cy="1322388"/>
          </a:xfrm>
        </p:spPr>
        <p:txBody>
          <a:bodyPr/>
          <a:lstStyle/>
          <a:p>
            <a:r>
              <a:rPr lang="en-US" dirty="0"/>
              <a:t>Predicting the coefficients of each layer in a given solution</a:t>
            </a:r>
          </a:p>
        </p:txBody>
      </p:sp>
    </p:spTree>
    <p:extLst>
      <p:ext uri="{BB962C8B-B14F-4D97-AF65-F5344CB8AC3E}">
        <p14:creationId xmlns:p14="http://schemas.microsoft.com/office/powerpoint/2010/main" val="14451702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80AD5-1C26-FB34-9571-5E4E3C93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2E39-6907-28D9-490E-90E3E538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 anchor="t">
            <a:normAutofit/>
          </a:bodyPr>
          <a:lstStyle/>
          <a:p>
            <a:r>
              <a:rPr lang="en-US" dirty="0"/>
              <a:t>Inversion Algorithm		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8186E-3C8C-1E20-3910-A63D297E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58B15C1-F64D-4DB5-947C-6B4A61899A8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39CAC-CD20-D355-0D6C-70959289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5335-2037-DAE1-DF3C-454D1F69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43</a:t>
            </a:fld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110C60-5951-68EC-B5AC-A38A969B0BE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How can we use the model to predict unknown coefficients?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62B7F-DB91-2A04-A07F-EF3984EB68EC}"/>
              </a:ext>
            </a:extLst>
          </p:cNvPr>
          <p:cNvSpPr/>
          <p:nvPr/>
        </p:nvSpPr>
        <p:spPr>
          <a:xfrm>
            <a:off x="3609833" y="10900239"/>
            <a:ext cx="1828800" cy="4230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AFA62-7311-535D-BDE7-FAC219B351B3}"/>
              </a:ext>
            </a:extLst>
          </p:cNvPr>
          <p:cNvSpPr txBox="1"/>
          <p:nvPr/>
        </p:nvSpPr>
        <p:spPr>
          <a:xfrm>
            <a:off x="688680" y="1520503"/>
            <a:ext cx="10814640" cy="43444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400" b="1" dirty="0"/>
              <a:t>Remember that the model can output pore pressure for any given coefficients!</a:t>
            </a:r>
          </a:p>
          <a:p>
            <a:pPr algn="l">
              <a:lnSpc>
                <a:spcPct val="105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2400" dirty="0"/>
              <a:t>Therefore, we only need to </a:t>
            </a:r>
            <a:r>
              <a:rPr lang="en-US" sz="2400" b="1" dirty="0" err="1"/>
              <a:t>minimise</a:t>
            </a:r>
            <a:r>
              <a:rPr lang="en-US" sz="2400" b="1" dirty="0"/>
              <a:t> the MSE error </a:t>
            </a:r>
            <a:r>
              <a:rPr lang="en-US" sz="2400" dirty="0"/>
              <a:t>between the model’s output and the given solution as a function of the coefficients. </a:t>
            </a:r>
          </a:p>
          <a:p>
            <a:pPr algn="l">
              <a:lnSpc>
                <a:spcPct val="105000"/>
              </a:lnSpc>
            </a:pPr>
            <a:endParaRPr lang="en-US" sz="2400" dirty="0"/>
          </a:p>
          <a:p>
            <a:pPr algn="l">
              <a:lnSpc>
                <a:spcPct val="105000"/>
              </a:lnSpc>
            </a:pPr>
            <a:r>
              <a:rPr lang="en-US" sz="2400" dirty="0"/>
              <a:t>We use the </a:t>
            </a:r>
            <a:r>
              <a:rPr lang="en-US" sz="2400" b="1" dirty="0"/>
              <a:t>BFGS</a:t>
            </a:r>
            <a:r>
              <a:rPr lang="en-US" sz="2400" dirty="0"/>
              <a:t> method, which is a second order optimization algorithm and works well for more than one variable.</a:t>
            </a:r>
          </a:p>
          <a:p>
            <a:pPr algn="l">
              <a:lnSpc>
                <a:spcPct val="105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2400" dirty="0"/>
              <a:t>Typical inversion methods, such as Bayesian inversion, requires lots of data to perform. However, this inversion should take </a:t>
            </a:r>
            <a:r>
              <a:rPr lang="en-US" sz="2400" b="1" dirty="0"/>
              <a:t>seconds.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EB91A3-EE00-F93F-7A30-A22C6E8F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75"/>
          <a:stretch/>
        </p:blipFill>
        <p:spPr>
          <a:xfrm>
            <a:off x="325800" y="1566812"/>
            <a:ext cx="11549196" cy="4259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5027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6DFB-D4C4-8A9A-E7DA-639F3F28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4201-84AC-119F-8CE7-CE67EAAB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 anchor="t">
            <a:normAutofit/>
          </a:bodyPr>
          <a:lstStyle/>
          <a:p>
            <a:r>
              <a:rPr lang="en-US" dirty="0"/>
              <a:t>Inversion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F769F7-872B-5C33-8C46-39906A16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188FB42C-6535-4C14-8A77-52D15919E6A4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11CF38-6412-57A1-878B-80E2BEB1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1516E6-6B27-6438-2195-B5365CF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44</a:t>
            </a:fld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D78C65B-5B76-E960-4B61-6C90374F783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99510" y="661069"/>
            <a:ext cx="11540763" cy="371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Multi-layered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132EF-88C0-4225-FBEA-DA15D08B5763}"/>
              </a:ext>
            </a:extLst>
          </p:cNvPr>
          <p:cNvSpPr txBox="1"/>
          <p:nvPr/>
        </p:nvSpPr>
        <p:spPr>
          <a:xfrm>
            <a:off x="5180355" y="2515845"/>
            <a:ext cx="1828800" cy="182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BF87-9E63-71ED-8BF3-6D604C0FDBF5}"/>
                  </a:ext>
                </a:extLst>
              </p:cNvPr>
              <p:cNvSpPr txBox="1"/>
              <p:nvPr/>
            </p:nvSpPr>
            <p:spPr>
              <a:xfrm>
                <a:off x="8444083" y="2230819"/>
                <a:ext cx="3863664" cy="2396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accuracy: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9</a:t>
                </a:r>
                <a:r>
                  <a:rPr lang="en-US" sz="2800" b="1" dirty="0"/>
                  <a:t>6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.34%</a:t>
                </a:r>
              </a:p>
              <a:p>
                <a:pPr algn="l">
                  <a:lnSpc>
                    <a:spcPct val="105000"/>
                  </a:lnSpc>
                </a:pPr>
                <a:endParaRPr lang="en-US" sz="2800" dirty="0"/>
              </a:p>
              <a:p>
                <a:pPr algn="l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accuracy: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99.25%</a:t>
                </a:r>
              </a:p>
              <a:p>
                <a:pPr algn="l">
                  <a:lnSpc>
                    <a:spcPct val="105000"/>
                  </a:lnSpc>
                </a:pPr>
                <a:endParaRPr lang="en-US" sz="2800" dirty="0"/>
              </a:p>
              <a:p>
                <a:pPr algn="l"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accuracy: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97.69%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BF87-9E63-71ED-8BF3-6D604C0FD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83" y="2230819"/>
                <a:ext cx="3863664" cy="2396362"/>
              </a:xfrm>
              <a:prstGeom prst="rect">
                <a:avLst/>
              </a:prstGeom>
              <a:blipFill>
                <a:blip r:embed="rId2"/>
                <a:stretch>
                  <a:fillRect t="-3817" b="-5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DD1CEE3-87FB-B438-87AF-679C9AD7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3" y="1259889"/>
            <a:ext cx="7832094" cy="4865687"/>
          </a:xfrm>
        </p:spPr>
      </p:pic>
    </p:spTree>
    <p:extLst>
      <p:ext uri="{BB962C8B-B14F-4D97-AF65-F5344CB8AC3E}">
        <p14:creationId xmlns:p14="http://schemas.microsoft.com/office/powerpoint/2010/main" val="10904739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C9E6-7F5B-7AF3-9F9B-ED30706DB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240F-2414-0696-BE35-6AE61706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 anchor="t">
            <a:normAutofit/>
          </a:bodyPr>
          <a:lstStyle/>
          <a:p>
            <a:r>
              <a:rPr lang="en-US" dirty="0"/>
              <a:t>Inversion</a:t>
            </a:r>
          </a:p>
        </p:txBody>
      </p:sp>
      <p:pic>
        <p:nvPicPr>
          <p:cNvPr id="5" name="Picture 4" descr="A graph with a line and a red dot&#10;&#10;Description automatically generated">
            <a:extLst>
              <a:ext uri="{FF2B5EF4-FFF2-40B4-BE49-F238E27FC236}">
                <a16:creationId xmlns:a16="http://schemas.microsoft.com/office/drawing/2014/main" id="{5BE73E42-DA48-685B-D40E-6812A886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462" r="8298" b="4229"/>
          <a:stretch/>
        </p:blipFill>
        <p:spPr>
          <a:xfrm>
            <a:off x="1144549" y="1342450"/>
            <a:ext cx="7755612" cy="4700565"/>
          </a:xfrm>
          <a:prstGeom prst="rect">
            <a:avLst/>
          </a:prstGeom>
          <a:noFill/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2C9B629-8B0A-0C2E-75D1-96C918A9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4F172253-F1FC-4277-B076-FC95D9A55410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1446211-6407-8A4E-D052-FD69BC01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DBE33AF-4001-E399-D6CC-40D89793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45</a:t>
            </a:fld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695573-506B-6967-46C5-3977923C126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Single-layered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A3D26-64C4-1241-C65B-F4BFA287A042}"/>
              </a:ext>
            </a:extLst>
          </p:cNvPr>
          <p:cNvSpPr txBox="1"/>
          <p:nvPr/>
        </p:nvSpPr>
        <p:spPr>
          <a:xfrm>
            <a:off x="9489023" y="2715904"/>
            <a:ext cx="2304651" cy="2988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3600" b="1" dirty="0">
                <a:solidFill>
                  <a:schemeClr val="tx1"/>
                </a:solidFill>
              </a:rPr>
              <a:t>99.7% accurate!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8869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17FA6-876E-D45E-D2E9-4B2C6C46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468C1E9-9AC1-788F-FE0E-E6269F9E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31CDC5DD-B147-439D-8EC8-862722E11DCB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E7F673-0EFD-FC74-62B7-73C23A16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50CA3-1486-9E99-1644-B70BC370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914AE-AFF7-9D02-C28A-63836B0CCB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492" y="1991519"/>
            <a:ext cx="11159015" cy="4866481"/>
          </a:xfrm>
        </p:spPr>
        <p:txBody>
          <a:bodyPr/>
          <a:lstStyle/>
          <a:p>
            <a:r>
              <a:rPr lang="en-US" sz="2400" dirty="0"/>
              <a:t>Our results show that the PINN model can </a:t>
            </a:r>
            <a:r>
              <a:rPr lang="en-US" sz="2400" b="1" dirty="0"/>
              <a:t>accurately (and quickly) </a:t>
            </a:r>
            <a:r>
              <a:rPr lang="en-US" sz="2400" dirty="0"/>
              <a:t>output pore pressure data and </a:t>
            </a:r>
            <a:r>
              <a:rPr lang="en-US" sz="2400" b="1" dirty="0"/>
              <a:t>predict</a:t>
            </a:r>
            <a:r>
              <a:rPr lang="en-US" sz="2400" dirty="0"/>
              <a:t> </a:t>
            </a:r>
            <a:r>
              <a:rPr lang="en-US" sz="2400" b="1" dirty="0"/>
              <a:t>unknown parameters </a:t>
            </a:r>
            <a:r>
              <a:rPr lang="en-US" sz="2400" dirty="0"/>
              <a:t>from exact solution data.</a:t>
            </a:r>
          </a:p>
          <a:p>
            <a:endParaRPr lang="en-US" sz="2400" dirty="0"/>
          </a:p>
          <a:p>
            <a:r>
              <a:rPr lang="en-US" sz="2400" dirty="0"/>
              <a:t>FEM software is typically </a:t>
            </a:r>
            <a:r>
              <a:rPr lang="en-US" sz="2400" b="1" dirty="0"/>
              <a:t>costly and challenging </a:t>
            </a:r>
            <a:r>
              <a:rPr lang="en-US" sz="2400" dirty="0"/>
              <a:t>to learn, while the PINN model can be easily tweaked by Python users for different drainage conditions.</a:t>
            </a:r>
          </a:p>
          <a:p>
            <a:endParaRPr lang="en-US" sz="2400" dirty="0"/>
          </a:p>
          <a:p>
            <a:r>
              <a:rPr lang="en-US" sz="2400" dirty="0"/>
              <a:t>This research can be extended to </a:t>
            </a:r>
            <a:r>
              <a:rPr lang="en-US" sz="2400" b="1" dirty="0"/>
              <a:t>more realistic and unsymmetrical examples </a:t>
            </a:r>
            <a:r>
              <a:rPr lang="en-US" sz="2400" dirty="0"/>
              <a:t>to aid civil engineers in making informed decisions in the real world.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AC8C11-0AB0-CF57-7589-64CCBF4BE2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438" y="619919"/>
            <a:ext cx="6962466" cy="267185"/>
          </a:xfrm>
        </p:spPr>
        <p:txBody>
          <a:bodyPr/>
          <a:lstStyle/>
          <a:p>
            <a:r>
              <a:rPr lang="en-US" dirty="0"/>
              <a:t>What does this mean for civil engineers?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8583-812D-27CF-8CAF-16F1D51A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3600450" cy="37861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745119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33FD5-8F84-09E1-F53E-FFAB7465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C886-44C3-30D2-31BD-CE950FD85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049159"/>
            <a:ext cx="9144000" cy="182840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AA909-91C7-235E-6BF9-DDB1D7761A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71" y="5790130"/>
            <a:ext cx="5606484" cy="740845"/>
          </a:xfrm>
        </p:spPr>
        <p:txBody>
          <a:bodyPr/>
          <a:lstStyle/>
          <a:p>
            <a:r>
              <a:rPr lang="en-US" dirty="0">
                <a:solidFill>
                  <a:srgbClr val="000080"/>
                </a:solidFill>
              </a:rPr>
              <a:t>Umar Siddique</a:t>
            </a:r>
          </a:p>
          <a:p>
            <a:r>
              <a:rPr lang="en-US" dirty="0">
                <a:solidFill>
                  <a:srgbClr val="000080"/>
                </a:solidFill>
              </a:rPr>
              <a:t>15/02/2025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34D1C1-AE7A-AFA1-13DC-59F0CBCF5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160" y="1317222"/>
            <a:ext cx="4223556" cy="42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35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ED5B6-ECF0-F4CB-7FE1-FA559AA72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Title 1">
            <a:extLst>
              <a:ext uri="{FF2B5EF4-FFF2-40B4-BE49-F238E27FC236}">
                <a16:creationId xmlns:a16="http://schemas.microsoft.com/office/drawing/2014/main" id="{7C24D4DE-492F-7023-0AB5-6C7F9E4D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Harmonic Oscillator</a:t>
            </a:r>
          </a:p>
        </p:txBody>
      </p:sp>
      <p:pic>
        <p:nvPicPr>
          <p:cNvPr id="4102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B6857554-0344-6037-9878-50C5E7B5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63210"/>
          <a:stretch/>
        </p:blipFill>
        <p:spPr bwMode="auto">
          <a:xfrm>
            <a:off x="1080068" y="735338"/>
            <a:ext cx="9561281" cy="40246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BF017-E894-B0C8-AB7F-806CFC9E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15FD709-AF4B-4127-AE04-3C4E0E0194E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FD515-FA30-6D77-4B58-0B46AFA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308FC-02D0-F6BE-62AB-9933A527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EE912-79FB-FC3B-1178-27DF4550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19" y="4695843"/>
            <a:ext cx="3447378" cy="880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91BFF-6D0D-B014-F837-05246A16BBE7}"/>
              </a:ext>
            </a:extLst>
          </p:cNvPr>
          <p:cNvSpPr txBox="1"/>
          <p:nvPr/>
        </p:nvSpPr>
        <p:spPr>
          <a:xfrm>
            <a:off x="7812911" y="5691807"/>
            <a:ext cx="3206187" cy="16783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Source: https://benmoseley.blog/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93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AEAAA-1D1E-2A63-A967-28CD2D6D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Title 1">
            <a:extLst>
              <a:ext uri="{FF2B5EF4-FFF2-40B4-BE49-F238E27FC236}">
                <a16:creationId xmlns:a16="http://schemas.microsoft.com/office/drawing/2014/main" id="{17B5F59F-CFDF-0A02-99CF-3B316FC6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Harmonic Oscillator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3C9D-FB72-FBDD-7F31-9B9A8261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15FD709-AF4B-4127-AE04-3C4E0E0194E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B64AB-CD41-41B0-AD15-74EE3DCE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F0AD-558B-78BB-F6E5-652B1DA1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 dirty="0"/>
          </a:p>
        </p:txBody>
      </p:sp>
      <p:pic>
        <p:nvPicPr>
          <p:cNvPr id="2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31EE4E08-EA1F-A203-D6F5-5591046A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38375" b="8688"/>
          <a:stretch/>
        </p:blipFill>
        <p:spPr bwMode="auto">
          <a:xfrm>
            <a:off x="1779707" y="898951"/>
            <a:ext cx="8447032" cy="51189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FA08E2-0483-C6C1-CA6D-59FD862FE879}"/>
              </a:ext>
            </a:extLst>
          </p:cNvPr>
          <p:cNvSpPr/>
          <p:nvPr/>
        </p:nvSpPr>
        <p:spPr>
          <a:xfrm>
            <a:off x="1351128" y="3643952"/>
            <a:ext cx="9389660" cy="2552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F652F-010F-D2BF-ACA6-B3B116DC20A3}"/>
                  </a:ext>
                </a:extLst>
              </p:cNvPr>
              <p:cNvSpPr txBox="1"/>
              <p:nvPr/>
            </p:nvSpPr>
            <p:spPr>
              <a:xfrm>
                <a:off x="7107794" y="2942494"/>
                <a:ext cx="3733078" cy="14029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F652F-010F-D2BF-ACA6-B3B116DC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94" y="2942494"/>
                <a:ext cx="3733078" cy="1402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0840B35-5BD4-937A-A6D7-88918AD68677}"/>
              </a:ext>
            </a:extLst>
          </p:cNvPr>
          <p:cNvSpPr txBox="1"/>
          <p:nvPr/>
        </p:nvSpPr>
        <p:spPr>
          <a:xfrm>
            <a:off x="5636712" y="2974931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E023B6-6C2A-9F4E-A9EB-E59EACDB4A0D}"/>
                  </a:ext>
                </a:extLst>
              </p:cNvPr>
              <p:cNvSpPr txBox="1"/>
              <p:nvPr/>
            </p:nvSpPr>
            <p:spPr>
              <a:xfrm>
                <a:off x="7107794" y="5687495"/>
                <a:ext cx="3733078" cy="14029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𝑘𝑢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E023B6-6C2A-9F4E-A9EB-E59EACDB4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94" y="5687495"/>
                <a:ext cx="3733078" cy="1402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9E4568-2AE6-3012-BEB5-DDE72BBB6FCF}"/>
              </a:ext>
            </a:extLst>
          </p:cNvPr>
          <p:cNvCxnSpPr/>
          <p:nvPr/>
        </p:nvCxnSpPr>
        <p:spPr>
          <a:xfrm>
            <a:off x="7352778" y="6530972"/>
            <a:ext cx="259288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15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1C9D-5337-3694-B048-FA50345B1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C23E-A969-DDF1-CEFA-BB3F68C5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56BECF7-3683-4172-935D-97CEFC9764ED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2BDF-033D-51F5-1D9D-12C573B6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94D0-45F6-CD13-10CE-A510C5DB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09042-1995-4BCB-A708-C020F8FE5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2417763"/>
            <a:ext cx="9144000" cy="1847850"/>
          </a:xfrm>
        </p:spPr>
        <p:txBody>
          <a:bodyPr/>
          <a:lstStyle/>
          <a:p>
            <a:r>
              <a:rPr lang="en-US" dirty="0"/>
              <a:t>Forward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4E7E2-EBCD-AAF7-BCC9-2A05F0B23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00" y="4383088"/>
            <a:ext cx="9144000" cy="1322388"/>
          </a:xfrm>
        </p:spPr>
        <p:txBody>
          <a:bodyPr/>
          <a:lstStyle/>
          <a:p>
            <a:r>
              <a:rPr lang="en-US" dirty="0"/>
              <a:t>Developing a surrogate model to solve 3D consolidation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600470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F1C5-D336-9985-BB17-1316F5B9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4BC0-1DB7-2D1E-4D0F-A166047B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94" y="327819"/>
            <a:ext cx="9984581" cy="5933281"/>
          </a:xfrm>
        </p:spPr>
        <p:txBody>
          <a:bodyPr/>
          <a:lstStyle/>
          <a:p>
            <a:r>
              <a:rPr lang="en-US" dirty="0"/>
              <a:t>The Terzaghi Problem in 1D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C28C16-37B6-5B03-9D87-B4DD0024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60CB0507-A039-45D9-9BE1-A7C7FD3ED3C2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F64F-86B3-5AEF-6915-AD56B52F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GB" dirty="0"/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6CB01-3AEC-4D9E-7504-9C022F71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3074" name="Picture 2" descr="One-dimensional Terzaghi consolidation problem. (a) Simulation setup.... |  Download Scientific Diagram">
            <a:extLst>
              <a:ext uri="{FF2B5EF4-FFF2-40B4-BE49-F238E27FC236}">
                <a16:creationId xmlns:a16="http://schemas.microsoft.com/office/drawing/2014/main" id="{69979985-8F49-47CF-EF2E-6F769E77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12"/>
          <a:stretch/>
        </p:blipFill>
        <p:spPr bwMode="auto">
          <a:xfrm>
            <a:off x="6255545" y="1559415"/>
            <a:ext cx="5581005" cy="397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B175F-9634-B99A-9DAF-CF13E6D2232A}"/>
              </a:ext>
            </a:extLst>
          </p:cNvPr>
          <p:cNvSpPr txBox="1"/>
          <p:nvPr/>
        </p:nvSpPr>
        <p:spPr>
          <a:xfrm>
            <a:off x="442971" y="1608231"/>
            <a:ext cx="5493485" cy="4701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2000" b="1" i="0" u="none" strike="noStrike" dirty="0">
                <a:effectLst/>
                <a:latin typeface="+mj-lt"/>
              </a:rPr>
              <a:t>Karl von Terzaghi</a:t>
            </a:r>
            <a:r>
              <a:rPr lang="en-GB" sz="2000" b="1" i="0" dirty="0">
                <a:solidFill>
                  <a:srgbClr val="202122"/>
                </a:solidFill>
                <a:effectLst/>
                <a:latin typeface="+mj-lt"/>
              </a:rPr>
              <a:t> 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+mj-lt"/>
              </a:rPr>
              <a:t>introduced the idea in a series of papers in the </a:t>
            </a:r>
            <a:r>
              <a:rPr lang="en-GB" sz="2000" b="1" i="0" dirty="0">
                <a:solidFill>
                  <a:srgbClr val="202122"/>
                </a:solidFill>
                <a:effectLst/>
                <a:latin typeface="+mj-lt"/>
              </a:rPr>
              <a:t>1920s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+mj-lt"/>
              </a:rPr>
              <a:t> based on his examination of building </a:t>
            </a:r>
            <a:r>
              <a:rPr lang="en-GB" sz="2000" b="0" i="0" u="none" strike="noStrike" dirty="0">
                <a:effectLst/>
                <a:latin typeface="+mj-lt"/>
              </a:rPr>
              <a:t>consolidation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+mj-lt"/>
              </a:rPr>
              <a:t> on soil. </a:t>
            </a:r>
          </a:p>
          <a:p>
            <a:pPr>
              <a:lnSpc>
                <a:spcPct val="105000"/>
              </a:lnSpc>
            </a:pPr>
            <a:endParaRPr lang="en-GB" sz="2000" dirty="0">
              <a:solidFill>
                <a:srgbClr val="202122"/>
              </a:solidFill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GB" sz="2000" b="0" i="0" dirty="0">
                <a:effectLst/>
                <a:latin typeface="+mj-lt"/>
              </a:rPr>
              <a:t>The problem is </a:t>
            </a:r>
            <a:r>
              <a:rPr lang="en-GB" sz="2000" b="1" i="0" dirty="0">
                <a:effectLst/>
                <a:latin typeface="+mj-lt"/>
              </a:rPr>
              <a:t>one-dimensional</a:t>
            </a:r>
            <a:r>
              <a:rPr lang="en-GB" sz="2000" b="0" i="0" dirty="0">
                <a:effectLst/>
                <a:latin typeface="+mj-lt"/>
              </a:rPr>
              <a:t>, the only gradient being in the </a:t>
            </a:r>
            <a:r>
              <a:rPr lang="en-GB" sz="2000" b="1" i="0" dirty="0">
                <a:effectLst/>
                <a:latin typeface="+mj-lt"/>
              </a:rPr>
              <a:t>vertical direction. </a:t>
            </a:r>
          </a:p>
          <a:p>
            <a:pPr>
              <a:lnSpc>
                <a:spcPct val="105000"/>
              </a:lnSpc>
            </a:pPr>
            <a:endParaRPr lang="en-GB" sz="2000" dirty="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GB" sz="2000" b="0" i="0" dirty="0">
                <a:effectLst/>
                <a:latin typeface="+mj-lt"/>
              </a:rPr>
              <a:t>The purpose of the analysis is to predict the evolution of </a:t>
            </a:r>
            <a:r>
              <a:rPr lang="en-GB" sz="2000" i="0" dirty="0">
                <a:effectLst/>
                <a:latin typeface="+mj-lt"/>
              </a:rPr>
              <a:t>displacement</a:t>
            </a:r>
            <a:r>
              <a:rPr lang="en-GB" sz="2000" b="0" i="0" dirty="0">
                <a:effectLst/>
                <a:latin typeface="+mj-lt"/>
              </a:rPr>
              <a:t>, effective stress, and </a:t>
            </a:r>
            <a:r>
              <a:rPr lang="en-GB" sz="2000" b="1" i="0" dirty="0">
                <a:effectLst/>
                <a:latin typeface="+mj-lt"/>
              </a:rPr>
              <a:t>pore</a:t>
            </a:r>
            <a:r>
              <a:rPr lang="en-GB" sz="2000" b="0" i="0" dirty="0">
                <a:effectLst/>
                <a:latin typeface="+mj-lt"/>
              </a:rPr>
              <a:t> </a:t>
            </a:r>
            <a:r>
              <a:rPr lang="en-GB" sz="2000" b="1" i="0" dirty="0">
                <a:effectLst/>
                <a:latin typeface="+mj-lt"/>
              </a:rPr>
              <a:t>pressure</a:t>
            </a:r>
            <a:r>
              <a:rPr lang="en-GB" sz="2000" b="0" i="0" dirty="0">
                <a:effectLst/>
                <a:latin typeface="+mj-lt"/>
              </a:rPr>
              <a:t> throughout the soil as a function of time </a:t>
            </a:r>
            <a:r>
              <a:rPr lang="en-GB" sz="2000" b="1" i="0" dirty="0">
                <a:effectLst/>
                <a:latin typeface="+mj-lt"/>
              </a:rPr>
              <a:t>following the load application.</a:t>
            </a:r>
            <a:endParaRPr lang="en-GB" sz="2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3BD06-883D-6CBA-45FC-D23F01E78320}"/>
              </a:ext>
            </a:extLst>
          </p:cNvPr>
          <p:cNvSpPr txBox="1"/>
          <p:nvPr/>
        </p:nvSpPr>
        <p:spPr>
          <a:xfrm>
            <a:off x="1943394" y="5618021"/>
            <a:ext cx="8484158" cy="71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GB" sz="2000" b="0" i="0" dirty="0">
                <a:effectLst/>
                <a:latin typeface="+mj-lt"/>
              </a:rPr>
              <a:t>Pore pressure refers to the </a:t>
            </a:r>
            <a:r>
              <a:rPr lang="en-GB" sz="2000" b="1" i="0" dirty="0">
                <a:effectLst/>
                <a:latin typeface="+mj-lt"/>
              </a:rPr>
              <a:t>pressure exerted by fluids </a:t>
            </a:r>
            <a:r>
              <a:rPr lang="en-GB" sz="2000" b="0" i="0" dirty="0">
                <a:effectLst/>
                <a:latin typeface="+mj-lt"/>
              </a:rPr>
              <a:t>within the tiny spaces </a:t>
            </a:r>
            <a:r>
              <a:rPr lang="en-GB" sz="2000" b="1" i="0" dirty="0">
                <a:effectLst/>
                <a:latin typeface="+mj-lt"/>
              </a:rPr>
              <a:t>("pores") </a:t>
            </a:r>
            <a:r>
              <a:rPr lang="en-GB" sz="2000" b="0" i="0" dirty="0">
                <a:effectLst/>
                <a:latin typeface="+mj-lt"/>
              </a:rPr>
              <a:t>between soil particles or rock grains</a:t>
            </a:r>
          </a:p>
        </p:txBody>
      </p:sp>
    </p:spTree>
    <p:extLst>
      <p:ext uri="{BB962C8B-B14F-4D97-AF65-F5344CB8AC3E}">
        <p14:creationId xmlns:p14="http://schemas.microsoft.com/office/powerpoint/2010/main" val="39404684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416A-2429-3A4E-3BBD-2A79A61B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8CF3-A0C9-40BA-4FC3-4072A62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The Terzaghi Problem in 3D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422B1-893D-C53B-9F68-C6C05C628B61}"/>
              </a:ext>
            </a:extLst>
          </p:cNvPr>
          <p:cNvSpPr txBox="1"/>
          <p:nvPr/>
        </p:nvSpPr>
        <p:spPr>
          <a:xfrm>
            <a:off x="324743" y="1283759"/>
            <a:ext cx="5583238" cy="4866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b="1" dirty="0"/>
              <a:t>Rendulic expanded the one-dimensional consolidation theory to two and three dimensions, </a:t>
            </a:r>
            <a:r>
              <a:rPr lang="en-US" sz="2000" dirty="0"/>
              <a:t>introducing the Terzaghi–Rendulic theory. </a:t>
            </a:r>
          </a:p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This theory assumes that during consolidation under constant external loads, </a:t>
            </a:r>
            <a:r>
              <a:rPr lang="en-US" sz="2000" b="1" dirty="0"/>
              <a:t>the sum of normal stresses at any point in the soil remains constant. </a:t>
            </a:r>
          </a:p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b="1" dirty="0"/>
          </a:p>
          <a:p>
            <a:pPr defTabSz="685765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Consequently, the consolidation problem becomes analogous to the thermal diffusion problem, with its mathematical representation referred to as the </a:t>
            </a:r>
            <a:r>
              <a:rPr lang="en-US" sz="2000" b="1" dirty="0"/>
              <a:t>diffusion equation.</a:t>
            </a:r>
          </a:p>
        </p:txBody>
      </p:sp>
      <p:pic>
        <p:nvPicPr>
          <p:cNvPr id="7" name="Picture 6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0FB66C01-CFA7-D031-2F09-7DEC89A8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" b="2"/>
          <a:stretch/>
        </p:blipFill>
        <p:spPr>
          <a:xfrm>
            <a:off x="6147671" y="486050"/>
            <a:ext cx="5583238" cy="4866481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F1094-AEF9-BFBC-F36A-F6647C17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643A768B-1C8B-4DD3-A850-72ACFAAC83CA}" type="datetime1">
              <a:rPr lang="en-GB" smtClean="0"/>
              <a:t>15/02/2025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5688D-152E-E4FE-01FA-F45D1A17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Umar Siddique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67E4D-E504-DF4C-02C5-319DDFD7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 dirty="0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97255126-7DE3-B122-1C9D-026E5D34BD0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/>
          <a:p>
            <a:r>
              <a:rPr lang="en-US" dirty="0"/>
              <a:t>Extension to the 1D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EB26F4-FA8F-2CF9-C2E0-8AE647C9EF47}"/>
                  </a:ext>
                </a:extLst>
              </p:cNvPr>
              <p:cNvSpPr txBox="1"/>
              <p:nvPr/>
            </p:nvSpPr>
            <p:spPr>
              <a:xfrm>
                <a:off x="5032850" y="5208537"/>
                <a:ext cx="6832918" cy="556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GB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EB26F4-FA8F-2CF9-C2E0-8AE647C9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50" y="5208537"/>
                <a:ext cx="6832918" cy="556280"/>
              </a:xfrm>
              <a:prstGeom prst="rect">
                <a:avLst/>
              </a:prstGeom>
              <a:blipFill>
                <a:blip r:embed="rId3"/>
                <a:stretch>
                  <a:fillRect b="-18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0688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Arial_Imperial_PowerPoint 16_9 template</Template>
  <TotalTime>1447</TotalTime>
  <Words>1928</Words>
  <Application>Microsoft Office PowerPoint</Application>
  <PresentationFormat>Widescreen</PresentationFormat>
  <Paragraphs>390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Futura-Medium</vt:lpstr>
      <vt:lpstr>Cambria</vt:lpstr>
      <vt:lpstr>Cambria Math</vt:lpstr>
      <vt:lpstr>Open Sans</vt:lpstr>
      <vt:lpstr>Arial</vt:lpstr>
      <vt:lpstr>ICL PPT Theme</vt:lpstr>
      <vt:lpstr>Physics-informed Machine Learning for Solving Forward and Inverse 3D Multi-layered Consolidation Problems</vt:lpstr>
      <vt:lpstr>Physics-informed Deep Learning</vt:lpstr>
      <vt:lpstr>PowerPoint Presentation</vt:lpstr>
      <vt:lpstr>Neural Network</vt:lpstr>
      <vt:lpstr>Harmonic Oscillator</vt:lpstr>
      <vt:lpstr>Harmonic Oscillator</vt:lpstr>
      <vt:lpstr>Forward Problem</vt:lpstr>
      <vt:lpstr>The Terzaghi Problem in 1D</vt:lpstr>
      <vt:lpstr>The Terzaghi Problem in 3D</vt:lpstr>
      <vt:lpstr>The Terzaghi Equation in 3D</vt:lpstr>
      <vt:lpstr>Solving the Terzaghi PDE</vt:lpstr>
      <vt:lpstr>Abaqus</vt:lpstr>
      <vt:lpstr>Central-Order Difference Method</vt:lpstr>
      <vt:lpstr>Central-Order Difference Method</vt:lpstr>
      <vt:lpstr>Computing Exact Solution</vt:lpstr>
      <vt:lpstr>Convergence Condition</vt:lpstr>
      <vt:lpstr>What data do we use for the model?</vt:lpstr>
      <vt:lpstr>What data do we use for the model?</vt:lpstr>
      <vt:lpstr>What data do we use for the model?</vt:lpstr>
      <vt:lpstr>What data do we use for the model?</vt:lpstr>
      <vt:lpstr>Boundary Conditions</vt:lpstr>
      <vt:lpstr>Interface Conditions</vt:lpstr>
      <vt:lpstr>Interface Conditions</vt:lpstr>
      <vt:lpstr>Physics-informed neural network</vt:lpstr>
      <vt:lpstr>High-Performance Computing at Imperial</vt:lpstr>
      <vt:lpstr>High-Performance Computing at Imperial</vt:lpstr>
      <vt:lpstr>High-Performance Computing at Imperial</vt:lpstr>
      <vt:lpstr>Training the Physics-informed Neural Network</vt:lpstr>
      <vt:lpstr>Training the Physics-informed Neural Network</vt:lpstr>
      <vt:lpstr>What if I don’t have a GPU?</vt:lpstr>
      <vt:lpstr>What if I don’t have a GPU?</vt:lpstr>
      <vt:lpstr>Results</vt:lpstr>
      <vt:lpstr>Mesh Constraint</vt:lpstr>
      <vt:lpstr>Mesh Constraint</vt:lpstr>
      <vt:lpstr>What about one layer?</vt:lpstr>
      <vt:lpstr>Comparisons</vt:lpstr>
      <vt:lpstr>PowerPoint Presentation</vt:lpstr>
      <vt:lpstr>Execution Times</vt:lpstr>
      <vt:lpstr>PowerPoint Presentation</vt:lpstr>
      <vt:lpstr>PowerPoint Presentation</vt:lpstr>
      <vt:lpstr>Sensitivity Analysis</vt:lpstr>
      <vt:lpstr>Inversion Problem</vt:lpstr>
      <vt:lpstr>Inversion Algorithm  </vt:lpstr>
      <vt:lpstr>Inversion</vt:lpstr>
      <vt:lpstr>Inversion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Physics-informed Machine Learning for Solving Forward and Inverse Multi-layered Consolidation Problems</dc:title>
  <dc:creator>Siddique, Umar</dc:creator>
  <cp:lastModifiedBy>Siddique, Umar</cp:lastModifiedBy>
  <cp:revision>4</cp:revision>
  <dcterms:created xsi:type="dcterms:W3CDTF">2025-02-02T12:15:47Z</dcterms:created>
  <dcterms:modified xsi:type="dcterms:W3CDTF">2025-02-15T07:51:35Z</dcterms:modified>
</cp:coreProperties>
</file>